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52"/>
    <p:sldMasterId id="2147483687" r:id="rId53"/>
    <p:sldMasterId id="2147483789" r:id="rId54"/>
  </p:sldMasterIdLst>
  <p:notesMasterIdLst>
    <p:notesMasterId r:id="rId102"/>
  </p:notesMasterIdLst>
  <p:handoutMasterIdLst>
    <p:handoutMasterId r:id="rId103"/>
  </p:handoutMasterIdLst>
  <p:sldIdLst>
    <p:sldId id="586" r:id="rId55"/>
    <p:sldId id="794" r:id="rId56"/>
    <p:sldId id="793" r:id="rId57"/>
    <p:sldId id="826" r:id="rId58"/>
    <p:sldId id="822" r:id="rId59"/>
    <p:sldId id="800" r:id="rId60"/>
    <p:sldId id="828" r:id="rId61"/>
    <p:sldId id="827" r:id="rId62"/>
    <p:sldId id="829" r:id="rId63"/>
    <p:sldId id="795" r:id="rId64"/>
    <p:sldId id="796" r:id="rId65"/>
    <p:sldId id="797" r:id="rId66"/>
    <p:sldId id="801" r:id="rId67"/>
    <p:sldId id="830" r:id="rId68"/>
    <p:sldId id="798" r:id="rId69"/>
    <p:sldId id="802" r:id="rId70"/>
    <p:sldId id="803" r:id="rId71"/>
    <p:sldId id="804" r:id="rId72"/>
    <p:sldId id="821" r:id="rId73"/>
    <p:sldId id="805" r:id="rId74"/>
    <p:sldId id="806" r:id="rId75"/>
    <p:sldId id="831" r:id="rId76"/>
    <p:sldId id="807" r:id="rId77"/>
    <p:sldId id="808" r:id="rId78"/>
    <p:sldId id="810" r:id="rId79"/>
    <p:sldId id="818" r:id="rId80"/>
    <p:sldId id="811" r:id="rId81"/>
    <p:sldId id="812" r:id="rId82"/>
    <p:sldId id="813" r:id="rId83"/>
    <p:sldId id="814" r:id="rId84"/>
    <p:sldId id="815" r:id="rId85"/>
    <p:sldId id="816" r:id="rId86"/>
    <p:sldId id="820" r:id="rId87"/>
    <p:sldId id="841" r:id="rId88"/>
    <p:sldId id="819" r:id="rId89"/>
    <p:sldId id="832" r:id="rId90"/>
    <p:sldId id="823" r:id="rId91"/>
    <p:sldId id="833" r:id="rId92"/>
    <p:sldId id="824" r:id="rId93"/>
    <p:sldId id="835" r:id="rId94"/>
    <p:sldId id="836" r:id="rId95"/>
    <p:sldId id="837" r:id="rId96"/>
    <p:sldId id="838" r:id="rId97"/>
    <p:sldId id="840" r:id="rId98"/>
    <p:sldId id="839" r:id="rId99"/>
    <p:sldId id="834" r:id="rId100"/>
    <p:sldId id="760" r:id="rId101"/>
  </p:sldIdLst>
  <p:sldSz cx="12192000" cy="6858000"/>
  <p:notesSz cx="7010400" cy="9296400"/>
  <p:defaultTextStyle>
    <a:defPPr>
      <a:defRPr lang="en-US"/>
    </a:defPPr>
    <a:lvl1pPr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1pPr>
    <a:lvl2pPr marL="4572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2pPr>
    <a:lvl3pPr marL="9144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3pPr>
    <a:lvl4pPr marL="13716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4pPr>
    <a:lvl5pPr marL="18288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5pPr>
    <a:lvl6pPr marL="2286000" algn="l" defTabSz="914400" rtl="0" eaLnBrk="1" latinLnBrk="0" hangingPunct="1">
      <a:defRPr kern="1200">
        <a:solidFill>
          <a:srgbClr val="000000"/>
        </a:solidFill>
        <a:latin typeface="Arial" charset="0"/>
        <a:ea typeface="宋体" pitchFamily="2" charset="-122"/>
        <a:cs typeface="+mn-cs"/>
      </a:defRPr>
    </a:lvl6pPr>
    <a:lvl7pPr marL="2743200" algn="l" defTabSz="914400" rtl="0" eaLnBrk="1" latinLnBrk="0" hangingPunct="1">
      <a:defRPr kern="1200">
        <a:solidFill>
          <a:srgbClr val="000000"/>
        </a:solidFill>
        <a:latin typeface="Arial" charset="0"/>
        <a:ea typeface="宋体" pitchFamily="2" charset="-122"/>
        <a:cs typeface="+mn-cs"/>
      </a:defRPr>
    </a:lvl7pPr>
    <a:lvl8pPr marL="3200400" algn="l" defTabSz="914400" rtl="0" eaLnBrk="1" latinLnBrk="0" hangingPunct="1">
      <a:defRPr kern="1200">
        <a:solidFill>
          <a:srgbClr val="000000"/>
        </a:solidFill>
        <a:latin typeface="Arial" charset="0"/>
        <a:ea typeface="宋体" pitchFamily="2" charset="-122"/>
        <a:cs typeface="+mn-cs"/>
      </a:defRPr>
    </a:lvl8pPr>
    <a:lvl9pPr marL="3657600" algn="l" defTabSz="914400" rtl="0" eaLnBrk="1" latinLnBrk="0" hangingPunct="1">
      <a:defRPr kern="1200">
        <a:solidFill>
          <a:srgbClr val="000000"/>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4207" userDrawn="1">
          <p15:clr>
            <a:srgbClr val="A4A3A4"/>
          </p15:clr>
        </p15:guide>
        <p15:guide id="3" orient="horz" pos="1200" userDrawn="1">
          <p15:clr>
            <a:srgbClr val="A4A3A4"/>
          </p15:clr>
        </p15:guide>
        <p15:guide id="4" orient="horz" pos="1488" userDrawn="1">
          <p15:clr>
            <a:srgbClr val="A4A3A4"/>
          </p15:clr>
        </p15:guide>
        <p15:guide id="5" pos="3840" userDrawn="1">
          <p15:clr>
            <a:srgbClr val="A4A3A4"/>
          </p15:clr>
        </p15:guide>
        <p15:guide id="6" pos="400" userDrawn="1">
          <p15:clr>
            <a:srgbClr val="A4A3A4"/>
          </p15:clr>
        </p15:guide>
        <p15:guide id="7" pos="6488" userDrawn="1">
          <p15:clr>
            <a:srgbClr val="A4A3A4"/>
          </p15:clr>
        </p15:guide>
        <p15:guide id="8" pos="857"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bw" hiddenSlides="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900"/>
    <a:srgbClr val="009CCC"/>
    <a:srgbClr val="773B93"/>
    <a:srgbClr val="F4B074"/>
    <a:srgbClr val="474747"/>
    <a:srgbClr val="33CCCC"/>
    <a:srgbClr val="000000"/>
    <a:srgbClr val="CCCC00"/>
    <a:srgbClr val="E6E6E6"/>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993" autoAdjust="0"/>
    <p:restoredTop sz="94555" autoAdjust="0"/>
  </p:normalViewPr>
  <p:slideViewPr>
    <p:cSldViewPr snapToGrid="0">
      <p:cViewPr varScale="1">
        <p:scale>
          <a:sx n="79" d="100"/>
          <a:sy n="79" d="100"/>
        </p:scale>
        <p:origin x="84" y="438"/>
      </p:cViewPr>
      <p:guideLst>
        <p:guide orient="horz" pos="144"/>
        <p:guide orient="horz" pos="4207"/>
        <p:guide orient="horz" pos="1200"/>
        <p:guide orient="horz" pos="1488"/>
        <p:guide pos="3840"/>
        <p:guide pos="400"/>
        <p:guide pos="6488"/>
        <p:guide pos="857"/>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8" d="100"/>
          <a:sy n="68" d="100"/>
        </p:scale>
        <p:origin x="2778"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slide" Target="slides/slide9.xml"/><Relationship Id="rId68" Type="http://schemas.openxmlformats.org/officeDocument/2006/relationships/slide" Target="slides/slide14.xml"/><Relationship Id="rId84" Type="http://schemas.openxmlformats.org/officeDocument/2006/relationships/slide" Target="slides/slide30.xml"/><Relationship Id="rId89" Type="http://schemas.openxmlformats.org/officeDocument/2006/relationships/slide" Target="slides/slide35.xml"/><Relationship Id="rId7" Type="http://schemas.openxmlformats.org/officeDocument/2006/relationships/customXml" Target="../customXml/item7.xml"/><Relationship Id="rId71" Type="http://schemas.openxmlformats.org/officeDocument/2006/relationships/slide" Target="slides/slide17.xml"/><Relationship Id="rId92"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07" Type="http://schemas.openxmlformats.org/officeDocument/2006/relationships/tableStyles" Target="tableStyles.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slideMaster" Target="slideMasters/slideMaster2.xml"/><Relationship Id="rId58" Type="http://schemas.openxmlformats.org/officeDocument/2006/relationships/slide" Target="slides/slide4.xml"/><Relationship Id="rId66" Type="http://schemas.openxmlformats.org/officeDocument/2006/relationships/slide" Target="slides/slide12.xml"/><Relationship Id="rId74" Type="http://schemas.openxmlformats.org/officeDocument/2006/relationships/slide" Target="slides/slide20.xml"/><Relationship Id="rId79" Type="http://schemas.openxmlformats.org/officeDocument/2006/relationships/slide" Target="slides/slide25.xml"/><Relationship Id="rId87" Type="http://schemas.openxmlformats.org/officeDocument/2006/relationships/slide" Target="slides/slide33.xml"/><Relationship Id="rId102" Type="http://schemas.openxmlformats.org/officeDocument/2006/relationships/notesMaster" Target="notesMasters/notesMaster1.xml"/><Relationship Id="rId5" Type="http://schemas.openxmlformats.org/officeDocument/2006/relationships/customXml" Target="../customXml/item5.xml"/><Relationship Id="rId61" Type="http://schemas.openxmlformats.org/officeDocument/2006/relationships/slide" Target="slides/slide7.xml"/><Relationship Id="rId82" Type="http://schemas.openxmlformats.org/officeDocument/2006/relationships/slide" Target="slides/slide28.xml"/><Relationship Id="rId90" Type="http://schemas.openxmlformats.org/officeDocument/2006/relationships/slide" Target="slides/slide36.xml"/><Relationship Id="rId95" Type="http://schemas.openxmlformats.org/officeDocument/2006/relationships/slide" Target="slides/slide41.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slide" Target="slides/slide2.xml"/><Relationship Id="rId64" Type="http://schemas.openxmlformats.org/officeDocument/2006/relationships/slide" Target="slides/slide10.xml"/><Relationship Id="rId69" Type="http://schemas.openxmlformats.org/officeDocument/2006/relationships/slide" Target="slides/slide15.xml"/><Relationship Id="rId77" Type="http://schemas.openxmlformats.org/officeDocument/2006/relationships/slide" Target="slides/slide23.xml"/><Relationship Id="rId100" Type="http://schemas.openxmlformats.org/officeDocument/2006/relationships/slide" Target="slides/slide46.xml"/><Relationship Id="rId105"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18.xml"/><Relationship Id="rId80" Type="http://schemas.openxmlformats.org/officeDocument/2006/relationships/slide" Target="slides/slide26.xml"/><Relationship Id="rId85" Type="http://schemas.openxmlformats.org/officeDocument/2006/relationships/slide" Target="slides/slide31.xml"/><Relationship Id="rId93" Type="http://schemas.openxmlformats.org/officeDocument/2006/relationships/slide" Target="slides/slide39.xml"/><Relationship Id="rId98"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slide" Target="slides/slide5.xml"/><Relationship Id="rId67" Type="http://schemas.openxmlformats.org/officeDocument/2006/relationships/slide" Target="slides/slide13.xml"/><Relationship Id="rId103" Type="http://schemas.openxmlformats.org/officeDocument/2006/relationships/handoutMaster" Target="handoutMasters/handoutMaster1.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slideMaster" Target="slideMasters/slideMaster3.xml"/><Relationship Id="rId62" Type="http://schemas.openxmlformats.org/officeDocument/2006/relationships/slide" Target="slides/slide8.xml"/><Relationship Id="rId70" Type="http://schemas.openxmlformats.org/officeDocument/2006/relationships/slide" Target="slides/slide16.xml"/><Relationship Id="rId75" Type="http://schemas.openxmlformats.org/officeDocument/2006/relationships/slide" Target="slides/slide21.xml"/><Relationship Id="rId83" Type="http://schemas.openxmlformats.org/officeDocument/2006/relationships/slide" Target="slides/slide29.xml"/><Relationship Id="rId88" Type="http://schemas.openxmlformats.org/officeDocument/2006/relationships/slide" Target="slides/slide34.xml"/><Relationship Id="rId91" Type="http://schemas.openxmlformats.org/officeDocument/2006/relationships/slide" Target="slides/slide37.xml"/><Relationship Id="rId96" Type="http://schemas.openxmlformats.org/officeDocument/2006/relationships/slide" Target="slides/slide42.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slide" Target="slides/slide3.xml"/><Relationship Id="rId106" Type="http://schemas.openxmlformats.org/officeDocument/2006/relationships/theme" Target="theme/theme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slideMaster" Target="slideMasters/slideMaster1.xml"/><Relationship Id="rId60" Type="http://schemas.openxmlformats.org/officeDocument/2006/relationships/slide" Target="slides/slide6.xml"/><Relationship Id="rId65" Type="http://schemas.openxmlformats.org/officeDocument/2006/relationships/slide" Target="slides/slide11.xml"/><Relationship Id="rId73" Type="http://schemas.openxmlformats.org/officeDocument/2006/relationships/slide" Target="slides/slide19.xml"/><Relationship Id="rId78" Type="http://schemas.openxmlformats.org/officeDocument/2006/relationships/slide" Target="slides/slide24.xml"/><Relationship Id="rId81" Type="http://schemas.openxmlformats.org/officeDocument/2006/relationships/slide" Target="slides/slide27.xml"/><Relationship Id="rId86" Type="http://schemas.openxmlformats.org/officeDocument/2006/relationships/slide" Target="slides/slide32.xml"/><Relationship Id="rId94" Type="http://schemas.openxmlformats.org/officeDocument/2006/relationships/slide" Target="slides/slide40.xml"/><Relationship Id="rId99" Type="http://schemas.openxmlformats.org/officeDocument/2006/relationships/slide" Target="slides/slide45.xml"/><Relationship Id="rId101" Type="http://schemas.openxmlformats.org/officeDocument/2006/relationships/slide" Target="slides/slide47.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slide" Target="slides/slide1.xml"/><Relationship Id="rId76" Type="http://schemas.openxmlformats.org/officeDocument/2006/relationships/slide" Target="slides/slide22.xml"/><Relationship Id="rId97" Type="http://schemas.openxmlformats.org/officeDocument/2006/relationships/slide" Target="slides/slide43.xml"/><Relationship Id="rId104"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0F8480-8549-49B2-998F-1FDA1E26470E}"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zh-CN" altLang="en-US"/>
        </a:p>
      </dgm:t>
    </dgm:pt>
    <dgm:pt modelId="{8902351C-FF2E-4209-A061-016DA8B125D6}">
      <dgm:prSet phldrT="[文本]" custT="1"/>
      <dgm:spPr/>
      <dgm:t>
        <a:bodyPr/>
        <a:lstStyle/>
        <a:p>
          <a:r>
            <a:rPr lang="zh-CN" altLang="en-US" sz="2000" b="1" dirty="0">
              <a:latin typeface="+mj-ea"/>
              <a:ea typeface="+mj-ea"/>
            </a:rPr>
            <a:t>划分开发冲刺</a:t>
          </a:r>
        </a:p>
      </dgm:t>
    </dgm:pt>
    <dgm:pt modelId="{99061F76-573E-4DE0-A2F0-54BBECD9E672}" type="parTrans" cxnId="{28327110-46D7-4E83-945C-7D91B48287EA}">
      <dgm:prSet/>
      <dgm:spPr/>
      <dgm:t>
        <a:bodyPr/>
        <a:lstStyle/>
        <a:p>
          <a:endParaRPr lang="zh-CN" altLang="en-US" sz="2000" b="1">
            <a:latin typeface="+mj-ea"/>
            <a:ea typeface="+mj-ea"/>
          </a:endParaRPr>
        </a:p>
      </dgm:t>
    </dgm:pt>
    <dgm:pt modelId="{036B4D47-6B23-4FD7-A75D-7673D15AC1D6}" type="sibTrans" cxnId="{28327110-46D7-4E83-945C-7D91B48287EA}">
      <dgm:prSet/>
      <dgm:spPr/>
      <dgm:t>
        <a:bodyPr/>
        <a:lstStyle/>
        <a:p>
          <a:endParaRPr lang="zh-CN" altLang="en-US" sz="2000" b="1">
            <a:latin typeface="+mj-ea"/>
            <a:ea typeface="+mj-ea"/>
          </a:endParaRPr>
        </a:p>
      </dgm:t>
    </dgm:pt>
    <dgm:pt modelId="{3C0A0E9A-4BD5-4E07-8F9F-1B8DECCED615}">
      <dgm:prSet phldrT="[文本]" custT="1"/>
      <dgm:spPr/>
      <dgm:t>
        <a:bodyPr/>
        <a:lstStyle/>
        <a:p>
          <a:r>
            <a:rPr lang="zh-CN" altLang="en-US" sz="2000" b="1" dirty="0">
              <a:latin typeface="+mj-ea"/>
              <a:ea typeface="+mj-ea"/>
            </a:rPr>
            <a:t>检视</a:t>
          </a:r>
        </a:p>
      </dgm:t>
    </dgm:pt>
    <dgm:pt modelId="{5D851678-2E60-4C94-B77F-603D1D3DD3E0}" type="parTrans" cxnId="{DEE9C383-9AC8-4375-88A7-46122E83B609}">
      <dgm:prSet/>
      <dgm:spPr/>
      <dgm:t>
        <a:bodyPr/>
        <a:lstStyle/>
        <a:p>
          <a:endParaRPr lang="zh-CN" altLang="en-US" sz="2000" b="1">
            <a:latin typeface="+mj-ea"/>
            <a:ea typeface="+mj-ea"/>
          </a:endParaRPr>
        </a:p>
      </dgm:t>
    </dgm:pt>
    <dgm:pt modelId="{5261D3AC-B457-44F8-B01D-0B3973F6DEAD}" type="sibTrans" cxnId="{DEE9C383-9AC8-4375-88A7-46122E83B609}">
      <dgm:prSet/>
      <dgm:spPr/>
      <dgm:t>
        <a:bodyPr/>
        <a:lstStyle/>
        <a:p>
          <a:endParaRPr lang="zh-CN" altLang="en-US" sz="2000" b="1">
            <a:latin typeface="+mj-ea"/>
            <a:ea typeface="+mj-ea"/>
          </a:endParaRPr>
        </a:p>
      </dgm:t>
    </dgm:pt>
    <dgm:pt modelId="{A7E59AFD-20FE-4AB4-9DCE-7E4D4EE295AA}">
      <dgm:prSet phldrT="[文本]" custT="1"/>
      <dgm:spPr/>
      <dgm:t>
        <a:bodyPr/>
        <a:lstStyle/>
        <a:p>
          <a:r>
            <a:rPr lang="zh-CN" altLang="en-US" sz="2000" b="1" dirty="0">
              <a:latin typeface="+mj-ea"/>
              <a:ea typeface="+mj-ea"/>
            </a:rPr>
            <a:t>构建框架</a:t>
          </a:r>
        </a:p>
      </dgm:t>
    </dgm:pt>
    <dgm:pt modelId="{B3E3D175-FD13-4D7F-91DE-0C6C0311A510}" type="parTrans" cxnId="{1969892B-C083-4142-A5CB-3B1C3D83904E}">
      <dgm:prSet/>
      <dgm:spPr/>
      <dgm:t>
        <a:bodyPr/>
        <a:lstStyle/>
        <a:p>
          <a:endParaRPr lang="zh-CN" altLang="en-US" sz="2000" b="1">
            <a:latin typeface="+mj-ea"/>
            <a:ea typeface="+mj-ea"/>
          </a:endParaRPr>
        </a:p>
      </dgm:t>
    </dgm:pt>
    <dgm:pt modelId="{257D52AF-64AF-43DF-8F5B-A455D350D436}" type="sibTrans" cxnId="{1969892B-C083-4142-A5CB-3B1C3D83904E}">
      <dgm:prSet/>
      <dgm:spPr/>
      <dgm:t>
        <a:bodyPr/>
        <a:lstStyle/>
        <a:p>
          <a:endParaRPr lang="zh-CN" altLang="en-US" sz="2000" b="1">
            <a:latin typeface="+mj-ea"/>
            <a:ea typeface="+mj-ea"/>
          </a:endParaRPr>
        </a:p>
      </dgm:t>
    </dgm:pt>
    <dgm:pt modelId="{ADA969C5-9F4C-4970-A538-9878804E2C96}">
      <dgm:prSet phldrT="[文本]" custT="1"/>
      <dgm:spPr/>
      <dgm:t>
        <a:bodyPr/>
        <a:lstStyle/>
        <a:p>
          <a:r>
            <a:rPr lang="zh-CN" altLang="en-US" sz="2000" b="1" dirty="0">
              <a:latin typeface="+mj-ea"/>
              <a:ea typeface="+mj-ea"/>
            </a:rPr>
            <a:t>映射到大图</a:t>
          </a:r>
        </a:p>
      </dgm:t>
    </dgm:pt>
    <dgm:pt modelId="{F90EA2BC-62DF-4784-91F4-70B15C8EAF57}" type="parTrans" cxnId="{D67225F4-B516-4064-BEB8-26E09118A60B}">
      <dgm:prSet/>
      <dgm:spPr/>
      <dgm:t>
        <a:bodyPr/>
        <a:lstStyle/>
        <a:p>
          <a:endParaRPr lang="zh-CN" altLang="en-US" sz="2000" b="1">
            <a:latin typeface="+mj-ea"/>
            <a:ea typeface="+mj-ea"/>
          </a:endParaRPr>
        </a:p>
      </dgm:t>
    </dgm:pt>
    <dgm:pt modelId="{F3646177-5A0C-491C-B0D0-4CC040DADB0D}" type="sibTrans" cxnId="{D67225F4-B516-4064-BEB8-26E09118A60B}">
      <dgm:prSet/>
      <dgm:spPr/>
      <dgm:t>
        <a:bodyPr/>
        <a:lstStyle/>
        <a:p>
          <a:endParaRPr lang="zh-CN" altLang="en-US" sz="2000" b="1">
            <a:latin typeface="+mj-ea"/>
            <a:ea typeface="+mj-ea"/>
          </a:endParaRPr>
        </a:p>
      </dgm:t>
    </dgm:pt>
    <dgm:pt modelId="{59A464E6-8118-4563-9F37-E15A432E2D2D}">
      <dgm:prSet phldrT="[文本]" custT="1"/>
      <dgm:spPr/>
      <dgm:t>
        <a:bodyPr/>
        <a:lstStyle/>
        <a:p>
          <a:r>
            <a:rPr lang="zh-CN" altLang="en-US" sz="2000" b="1" dirty="0">
              <a:latin typeface="+mj-ea"/>
              <a:ea typeface="+mj-ea"/>
            </a:rPr>
            <a:t>划分迭代版本</a:t>
          </a:r>
        </a:p>
      </dgm:t>
    </dgm:pt>
    <dgm:pt modelId="{925E1CF7-1F95-45B8-BA43-A47BC6EDE328}" type="sibTrans" cxnId="{2488DF2B-9305-4373-B055-9BC01CD50825}">
      <dgm:prSet/>
      <dgm:spPr/>
      <dgm:t>
        <a:bodyPr/>
        <a:lstStyle/>
        <a:p>
          <a:endParaRPr lang="zh-CN" altLang="en-US" sz="2000" b="1">
            <a:latin typeface="+mj-ea"/>
            <a:ea typeface="+mj-ea"/>
          </a:endParaRPr>
        </a:p>
      </dgm:t>
    </dgm:pt>
    <dgm:pt modelId="{71A771F7-DC47-4308-8773-EB0C0A747F7D}" type="parTrans" cxnId="{2488DF2B-9305-4373-B055-9BC01CD50825}">
      <dgm:prSet/>
      <dgm:spPr/>
      <dgm:t>
        <a:bodyPr/>
        <a:lstStyle/>
        <a:p>
          <a:endParaRPr lang="zh-CN" altLang="en-US" sz="2000" b="1">
            <a:latin typeface="+mj-ea"/>
            <a:ea typeface="+mj-ea"/>
          </a:endParaRPr>
        </a:p>
      </dgm:t>
    </dgm:pt>
    <dgm:pt modelId="{6923EF0A-EA3A-4B3E-89D4-7E63B6CD4F88}" type="pres">
      <dgm:prSet presAssocID="{CD0F8480-8549-49B2-998F-1FDA1E26470E}" presName="Name0" presStyleCnt="0">
        <dgm:presLayoutVars>
          <dgm:chMax val="5"/>
          <dgm:chPref val="5"/>
          <dgm:dir/>
          <dgm:animLvl val="lvl"/>
        </dgm:presLayoutVars>
      </dgm:prSet>
      <dgm:spPr/>
    </dgm:pt>
    <dgm:pt modelId="{9A74E712-6320-4136-9CF1-22135E8F858C}" type="pres">
      <dgm:prSet presAssocID="{8902351C-FF2E-4209-A061-016DA8B125D6}" presName="parentText1" presStyleLbl="node1" presStyleIdx="0" presStyleCnt="5">
        <dgm:presLayoutVars>
          <dgm:chMax/>
          <dgm:chPref val="3"/>
          <dgm:bulletEnabled val="1"/>
        </dgm:presLayoutVars>
      </dgm:prSet>
      <dgm:spPr/>
    </dgm:pt>
    <dgm:pt modelId="{D7FA42F0-898A-4688-BBE0-88A8BA6DEA92}" type="pres">
      <dgm:prSet presAssocID="{59A464E6-8118-4563-9F37-E15A432E2D2D}" presName="parentText2" presStyleLbl="node1" presStyleIdx="1" presStyleCnt="5">
        <dgm:presLayoutVars>
          <dgm:chMax/>
          <dgm:chPref val="3"/>
          <dgm:bulletEnabled val="1"/>
        </dgm:presLayoutVars>
      </dgm:prSet>
      <dgm:spPr/>
    </dgm:pt>
    <dgm:pt modelId="{25087D0C-CFE2-418C-B05B-3CE5129AB9CD}" type="pres">
      <dgm:prSet presAssocID="{3C0A0E9A-4BD5-4E07-8F9F-1B8DECCED615}" presName="parentText3" presStyleLbl="node1" presStyleIdx="2" presStyleCnt="5">
        <dgm:presLayoutVars>
          <dgm:chMax/>
          <dgm:chPref val="3"/>
          <dgm:bulletEnabled val="1"/>
        </dgm:presLayoutVars>
      </dgm:prSet>
      <dgm:spPr/>
    </dgm:pt>
    <dgm:pt modelId="{9CD7555A-E825-4440-9FAE-FB77CFEDBE17}" type="pres">
      <dgm:prSet presAssocID="{ADA969C5-9F4C-4970-A538-9878804E2C96}" presName="parentText4" presStyleLbl="node1" presStyleIdx="3" presStyleCnt="5">
        <dgm:presLayoutVars>
          <dgm:chMax/>
          <dgm:chPref val="3"/>
          <dgm:bulletEnabled val="1"/>
        </dgm:presLayoutVars>
      </dgm:prSet>
      <dgm:spPr/>
    </dgm:pt>
    <dgm:pt modelId="{E6A9AAB5-4761-4B1D-880C-46D4C4A9158F}" type="pres">
      <dgm:prSet presAssocID="{A7E59AFD-20FE-4AB4-9DCE-7E4D4EE295AA}" presName="parentText5" presStyleLbl="node1" presStyleIdx="4" presStyleCnt="5">
        <dgm:presLayoutVars>
          <dgm:chMax/>
          <dgm:chPref val="3"/>
          <dgm:bulletEnabled val="1"/>
        </dgm:presLayoutVars>
      </dgm:prSet>
      <dgm:spPr/>
    </dgm:pt>
  </dgm:ptLst>
  <dgm:cxnLst>
    <dgm:cxn modelId="{28327110-46D7-4E83-945C-7D91B48287EA}" srcId="{CD0F8480-8549-49B2-998F-1FDA1E26470E}" destId="{8902351C-FF2E-4209-A061-016DA8B125D6}" srcOrd="0" destOrd="0" parTransId="{99061F76-573E-4DE0-A2F0-54BBECD9E672}" sibTransId="{036B4D47-6B23-4FD7-A75D-7673D15AC1D6}"/>
    <dgm:cxn modelId="{02097A21-6CB1-4CF4-A463-141C9E8496A1}" type="presOf" srcId="{ADA969C5-9F4C-4970-A538-9878804E2C96}" destId="{9CD7555A-E825-4440-9FAE-FB77CFEDBE17}" srcOrd="0" destOrd="0" presId="urn:microsoft.com/office/officeart/2009/3/layout/IncreasingArrowsProcess"/>
    <dgm:cxn modelId="{1969892B-C083-4142-A5CB-3B1C3D83904E}" srcId="{CD0F8480-8549-49B2-998F-1FDA1E26470E}" destId="{A7E59AFD-20FE-4AB4-9DCE-7E4D4EE295AA}" srcOrd="4" destOrd="0" parTransId="{B3E3D175-FD13-4D7F-91DE-0C6C0311A510}" sibTransId="{257D52AF-64AF-43DF-8F5B-A455D350D436}"/>
    <dgm:cxn modelId="{2488DF2B-9305-4373-B055-9BC01CD50825}" srcId="{CD0F8480-8549-49B2-998F-1FDA1E26470E}" destId="{59A464E6-8118-4563-9F37-E15A432E2D2D}" srcOrd="1" destOrd="0" parTransId="{71A771F7-DC47-4308-8773-EB0C0A747F7D}" sibTransId="{925E1CF7-1F95-45B8-BA43-A47BC6EDE328}"/>
    <dgm:cxn modelId="{BA465C40-BFD3-4A11-A42F-94B8D61B6894}" type="presOf" srcId="{8902351C-FF2E-4209-A061-016DA8B125D6}" destId="{9A74E712-6320-4136-9CF1-22135E8F858C}" srcOrd="0" destOrd="0" presId="urn:microsoft.com/office/officeart/2009/3/layout/IncreasingArrowsProcess"/>
    <dgm:cxn modelId="{2F2D687E-FD0A-4E37-AF14-0E845DF770FD}" type="presOf" srcId="{A7E59AFD-20FE-4AB4-9DCE-7E4D4EE295AA}" destId="{E6A9AAB5-4761-4B1D-880C-46D4C4A9158F}" srcOrd="0" destOrd="0" presId="urn:microsoft.com/office/officeart/2009/3/layout/IncreasingArrowsProcess"/>
    <dgm:cxn modelId="{DEE9C383-9AC8-4375-88A7-46122E83B609}" srcId="{CD0F8480-8549-49B2-998F-1FDA1E26470E}" destId="{3C0A0E9A-4BD5-4E07-8F9F-1B8DECCED615}" srcOrd="2" destOrd="0" parTransId="{5D851678-2E60-4C94-B77F-603D1D3DD3E0}" sibTransId="{5261D3AC-B457-44F8-B01D-0B3973F6DEAD}"/>
    <dgm:cxn modelId="{4FDBCDA6-ED95-4A14-A3BD-2E625F119F72}" type="presOf" srcId="{59A464E6-8118-4563-9F37-E15A432E2D2D}" destId="{D7FA42F0-898A-4688-BBE0-88A8BA6DEA92}" srcOrd="0" destOrd="0" presId="urn:microsoft.com/office/officeart/2009/3/layout/IncreasingArrowsProcess"/>
    <dgm:cxn modelId="{FD3561AC-31DA-41B9-BA92-123E05947CAA}" type="presOf" srcId="{3C0A0E9A-4BD5-4E07-8F9F-1B8DECCED615}" destId="{25087D0C-CFE2-418C-B05B-3CE5129AB9CD}" srcOrd="0" destOrd="0" presId="urn:microsoft.com/office/officeart/2009/3/layout/IncreasingArrowsProcess"/>
    <dgm:cxn modelId="{135C70C8-2132-4A08-9CAB-634F2F8D526D}" type="presOf" srcId="{CD0F8480-8549-49B2-998F-1FDA1E26470E}" destId="{6923EF0A-EA3A-4B3E-89D4-7E63B6CD4F88}" srcOrd="0" destOrd="0" presId="urn:microsoft.com/office/officeart/2009/3/layout/IncreasingArrowsProcess"/>
    <dgm:cxn modelId="{D67225F4-B516-4064-BEB8-26E09118A60B}" srcId="{CD0F8480-8549-49B2-998F-1FDA1E26470E}" destId="{ADA969C5-9F4C-4970-A538-9878804E2C96}" srcOrd="3" destOrd="0" parTransId="{F90EA2BC-62DF-4784-91F4-70B15C8EAF57}" sibTransId="{F3646177-5A0C-491C-B0D0-4CC040DADB0D}"/>
    <dgm:cxn modelId="{E8C0FD90-4D9F-4977-BE16-E43946FB7BE9}" type="presParOf" srcId="{6923EF0A-EA3A-4B3E-89D4-7E63B6CD4F88}" destId="{9A74E712-6320-4136-9CF1-22135E8F858C}" srcOrd="0" destOrd="0" presId="urn:microsoft.com/office/officeart/2009/3/layout/IncreasingArrowsProcess"/>
    <dgm:cxn modelId="{0891B06D-7518-4B08-9256-1F7B97A6CF82}" type="presParOf" srcId="{6923EF0A-EA3A-4B3E-89D4-7E63B6CD4F88}" destId="{D7FA42F0-898A-4688-BBE0-88A8BA6DEA92}" srcOrd="1" destOrd="0" presId="urn:microsoft.com/office/officeart/2009/3/layout/IncreasingArrowsProcess"/>
    <dgm:cxn modelId="{11CB7708-F59C-4B17-9DDF-1F328054D6B9}" type="presParOf" srcId="{6923EF0A-EA3A-4B3E-89D4-7E63B6CD4F88}" destId="{25087D0C-CFE2-418C-B05B-3CE5129AB9CD}" srcOrd="2" destOrd="0" presId="urn:microsoft.com/office/officeart/2009/3/layout/IncreasingArrowsProcess"/>
    <dgm:cxn modelId="{B518830C-238E-4194-B10C-AA1661D555DB}" type="presParOf" srcId="{6923EF0A-EA3A-4B3E-89D4-7E63B6CD4F88}" destId="{9CD7555A-E825-4440-9FAE-FB77CFEDBE17}" srcOrd="3" destOrd="0" presId="urn:microsoft.com/office/officeart/2009/3/layout/IncreasingArrowsProcess"/>
    <dgm:cxn modelId="{244BC113-9CBC-4C5A-9F39-B8038F0C4A71}" type="presParOf" srcId="{6923EF0A-EA3A-4B3E-89D4-7E63B6CD4F88}" destId="{E6A9AAB5-4761-4B1D-880C-46D4C4A9158F}" srcOrd="4"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74E712-6320-4136-9CF1-22135E8F858C}">
      <dsp:nvSpPr>
        <dsp:cNvPr id="0" name=""/>
        <dsp:cNvSpPr/>
      </dsp:nvSpPr>
      <dsp:spPr>
        <a:xfrm>
          <a:off x="0" y="1212361"/>
          <a:ext cx="8821056" cy="1282904"/>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254000" bIns="203661"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latin typeface="+mj-ea"/>
              <a:ea typeface="+mj-ea"/>
            </a:rPr>
            <a:t>划分开发冲刺</a:t>
          </a:r>
        </a:p>
      </dsp:txBody>
      <dsp:txXfrm>
        <a:off x="0" y="1533087"/>
        <a:ext cx="8500330" cy="641452"/>
      </dsp:txXfrm>
    </dsp:sp>
    <dsp:sp modelId="{D7FA42F0-898A-4688-BBE0-88A8BA6DEA92}">
      <dsp:nvSpPr>
        <dsp:cNvPr id="0" name=""/>
        <dsp:cNvSpPr/>
      </dsp:nvSpPr>
      <dsp:spPr>
        <a:xfrm>
          <a:off x="1630131" y="1640196"/>
          <a:ext cx="7190925" cy="1282904"/>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254000" bIns="203661"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latin typeface="+mj-ea"/>
              <a:ea typeface="+mj-ea"/>
            </a:rPr>
            <a:t>划分迭代版本</a:t>
          </a:r>
        </a:p>
      </dsp:txBody>
      <dsp:txXfrm>
        <a:off x="1630131" y="1960922"/>
        <a:ext cx="6870199" cy="641452"/>
      </dsp:txXfrm>
    </dsp:sp>
    <dsp:sp modelId="{25087D0C-CFE2-418C-B05B-3CE5129AB9CD}">
      <dsp:nvSpPr>
        <dsp:cNvPr id="0" name=""/>
        <dsp:cNvSpPr/>
      </dsp:nvSpPr>
      <dsp:spPr>
        <a:xfrm>
          <a:off x="3260262" y="2068030"/>
          <a:ext cx="5560794" cy="1282904"/>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254000" bIns="203661"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latin typeface="+mj-ea"/>
              <a:ea typeface="+mj-ea"/>
            </a:rPr>
            <a:t>检视</a:t>
          </a:r>
        </a:p>
      </dsp:txBody>
      <dsp:txXfrm>
        <a:off x="3260262" y="2388756"/>
        <a:ext cx="5240068" cy="641452"/>
      </dsp:txXfrm>
    </dsp:sp>
    <dsp:sp modelId="{9CD7555A-E825-4440-9FAE-FB77CFEDBE17}">
      <dsp:nvSpPr>
        <dsp:cNvPr id="0" name=""/>
        <dsp:cNvSpPr/>
      </dsp:nvSpPr>
      <dsp:spPr>
        <a:xfrm>
          <a:off x="4891276" y="2495565"/>
          <a:ext cx="3929780" cy="1282904"/>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254000" bIns="203661"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latin typeface="+mj-ea"/>
              <a:ea typeface="+mj-ea"/>
            </a:rPr>
            <a:t>映射到大图</a:t>
          </a:r>
        </a:p>
      </dsp:txBody>
      <dsp:txXfrm>
        <a:off x="4891276" y="2816291"/>
        <a:ext cx="3609054" cy="641452"/>
      </dsp:txXfrm>
    </dsp:sp>
    <dsp:sp modelId="{E6A9AAB5-4761-4B1D-880C-46D4C4A9158F}">
      <dsp:nvSpPr>
        <dsp:cNvPr id="0" name=""/>
        <dsp:cNvSpPr/>
      </dsp:nvSpPr>
      <dsp:spPr>
        <a:xfrm>
          <a:off x="6521407" y="2923400"/>
          <a:ext cx="2299649" cy="1282904"/>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254000" bIns="203661"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latin typeface="+mj-ea"/>
              <a:ea typeface="+mj-ea"/>
            </a:rPr>
            <a:t>构建框架</a:t>
          </a:r>
        </a:p>
      </dsp:txBody>
      <dsp:txXfrm>
        <a:off x="6521407" y="3244126"/>
        <a:ext cx="1978923" cy="641452"/>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defTabSz="931863" eaLnBrk="1" hangingPunct="1">
              <a:spcBef>
                <a:spcPct val="0"/>
              </a:spcBef>
              <a:buFontTx/>
              <a:buNone/>
              <a:defRPr sz="1200" b="1">
                <a:solidFill>
                  <a:schemeClr val="tx1"/>
                </a:solidFill>
                <a:effectLst/>
                <a:latin typeface="Segoe Semibold" pitchFamily="34" charset="0"/>
                <a:ea typeface="+mn-ea"/>
              </a:defRPr>
            </a:lvl1pPr>
          </a:lstStyle>
          <a:p>
            <a:pPr>
              <a:defRPr/>
            </a:pPr>
            <a:endParaRPr lang="en-US" altLang="zh-CN"/>
          </a:p>
        </p:txBody>
      </p:sp>
      <p:sp>
        <p:nvSpPr>
          <p:cNvPr id="19459"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algn="r" defTabSz="931863" eaLnBrk="1" hangingPunct="1">
              <a:spcBef>
                <a:spcPct val="0"/>
              </a:spcBef>
              <a:buFontTx/>
              <a:buNone/>
              <a:defRPr sz="1000" b="0">
                <a:solidFill>
                  <a:schemeClr val="tx1"/>
                </a:solidFill>
                <a:effectLst/>
                <a:latin typeface="Segoe" pitchFamily="34" charset="0"/>
                <a:ea typeface="+mn-ea"/>
              </a:defRPr>
            </a:lvl1pPr>
          </a:lstStyle>
          <a:p>
            <a:pPr>
              <a:defRPr/>
            </a:pPr>
            <a:fld id="{3C00779A-D72E-461A-88A9-265974502C49}" type="datetime8">
              <a:rPr lang="zh-CN" altLang="en-US"/>
              <a:pPr>
                <a:defRPr/>
              </a:pPr>
              <a:t>2019年5月15日9时28分</a:t>
            </a:fld>
            <a:endParaRPr lang="en-US" altLang="zh-CN"/>
          </a:p>
        </p:txBody>
      </p:sp>
      <p:sp>
        <p:nvSpPr>
          <p:cNvPr id="19460" name="Rectangle 4"/>
          <p:cNvSpPr>
            <a:spLocks noGrp="1" noChangeArrowheads="1"/>
          </p:cNvSpPr>
          <p:nvPr>
            <p:ph type="ftr" sz="quarter" idx="2"/>
          </p:nvPr>
        </p:nvSpPr>
        <p:spPr bwMode="auto">
          <a:xfrm>
            <a:off x="0" y="8831263"/>
            <a:ext cx="6323013" cy="465137"/>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defTabSz="931863" eaLnBrk="0" hangingPunct="0">
              <a:spcBef>
                <a:spcPct val="0"/>
              </a:spcBef>
              <a:buFontTx/>
              <a:buNone/>
              <a:defRPr sz="800" b="0">
                <a:solidFill>
                  <a:schemeClr val="tx1"/>
                </a:solidFill>
                <a:effectLst/>
                <a:latin typeface="Segoe" pitchFamily="34" charset="0"/>
                <a:ea typeface="+mn-ea"/>
                <a:cs typeface="Arial" charset="0"/>
              </a:defRPr>
            </a:lvl1pPr>
          </a:lstStyle>
          <a:p>
            <a:pPr>
              <a:defRPr/>
            </a:pPr>
            <a:r>
              <a:rPr lang="en-US" altLang="zh-CN"/>
              <a:t>© 2004 Microsoft Corporation. All rights reserved.</a:t>
            </a:r>
          </a:p>
          <a:p>
            <a:pPr>
              <a:defRPr/>
            </a:pPr>
            <a:r>
              <a:rPr lang="en-US" altLang="zh-CN"/>
              <a:t>This presentation is for informational purposes only. Microsoft makes no warranties, express or implied, in this summary.</a:t>
            </a:r>
          </a:p>
        </p:txBody>
      </p:sp>
      <p:sp>
        <p:nvSpPr>
          <p:cNvPr id="19461" name="Rectangle 5"/>
          <p:cNvSpPr>
            <a:spLocks noGrp="1" noChangeArrowheads="1"/>
          </p:cNvSpPr>
          <p:nvPr>
            <p:ph type="sldNum" sz="quarter" idx="3"/>
          </p:nvPr>
        </p:nvSpPr>
        <p:spPr bwMode="auto">
          <a:xfrm>
            <a:off x="6384925" y="8831263"/>
            <a:ext cx="625475" cy="465137"/>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algn="r" defTabSz="931863" eaLnBrk="1" hangingPunct="1">
              <a:spcBef>
                <a:spcPct val="0"/>
              </a:spcBef>
              <a:buFontTx/>
              <a:buNone/>
              <a:defRPr sz="1200" b="1">
                <a:solidFill>
                  <a:schemeClr val="tx1"/>
                </a:solidFill>
                <a:effectLst/>
                <a:latin typeface="Segoe Semibold" pitchFamily="34" charset="0"/>
                <a:ea typeface="+mn-ea"/>
              </a:defRPr>
            </a:lvl1pPr>
          </a:lstStyle>
          <a:p>
            <a:pPr>
              <a:defRPr/>
            </a:pPr>
            <a:fld id="{FBD3F461-0B59-4E3D-866C-B397F9612D7F}" type="slidenum">
              <a:rPr lang="zh-CN" altLang="en-US"/>
              <a:pPr>
                <a:defRPr/>
              </a:pPr>
              <a:t>‹#›</a:t>
            </a:fld>
            <a:endParaRPr lang="en-US" altLang="zh-CN"/>
          </a:p>
        </p:txBody>
      </p:sp>
    </p:spTree>
    <p:extLst>
      <p:ext uri="{BB962C8B-B14F-4D97-AF65-F5344CB8AC3E}">
        <p14:creationId xmlns:p14="http://schemas.microsoft.com/office/powerpoint/2010/main" val="13195135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defTabSz="931863" eaLnBrk="1" hangingPunct="1">
              <a:spcBef>
                <a:spcPct val="0"/>
              </a:spcBef>
              <a:buFontTx/>
              <a:buNone/>
              <a:defRPr sz="1200" b="0">
                <a:solidFill>
                  <a:schemeClr val="tx1"/>
                </a:solidFill>
                <a:effectLst/>
                <a:latin typeface="Times New Roman" pitchFamily="18" charset="0"/>
                <a:ea typeface="+mn-ea"/>
              </a:defRPr>
            </a:lvl1pPr>
          </a:lstStyle>
          <a:p>
            <a:pPr>
              <a:defRPr/>
            </a:pPr>
            <a:endParaRPr lang="en-US" altLang="zh-CN"/>
          </a:p>
        </p:txBody>
      </p:sp>
      <p:sp>
        <p:nvSpPr>
          <p:cNvPr id="29699"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algn="r" defTabSz="931863" eaLnBrk="1" hangingPunct="1">
              <a:spcBef>
                <a:spcPct val="0"/>
              </a:spcBef>
              <a:buFontTx/>
              <a:buNone/>
              <a:defRPr sz="1200" b="0">
                <a:solidFill>
                  <a:schemeClr val="tx1"/>
                </a:solidFill>
                <a:effectLst/>
                <a:latin typeface="Times New Roman" pitchFamily="18" charset="0"/>
                <a:ea typeface="+mn-ea"/>
              </a:defRPr>
            </a:lvl1pPr>
          </a:lstStyle>
          <a:p>
            <a:pPr>
              <a:defRPr/>
            </a:pPr>
            <a:fld id="{4E011D73-ACB8-45F2-B931-6EF2843380DC}" type="datetime8">
              <a:rPr lang="zh-CN" altLang="en-US"/>
              <a:pPr>
                <a:defRPr/>
              </a:pPr>
              <a:t>2019年5月15日9时17分</a:t>
            </a:fld>
            <a:endParaRPr lang="en-US" altLang="zh-CN"/>
          </a:p>
        </p:txBody>
      </p:sp>
      <p:sp>
        <p:nvSpPr>
          <p:cNvPr id="39940"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9702" name="Rectangle 6"/>
          <p:cNvSpPr>
            <a:spLocks noGrp="1" noChangeArrowheads="1"/>
          </p:cNvSpPr>
          <p:nvPr>
            <p:ph type="ftr" sz="quarter" idx="4"/>
          </p:nvPr>
        </p:nvSpPr>
        <p:spPr bwMode="auto">
          <a:xfrm>
            <a:off x="0" y="8937625"/>
            <a:ext cx="5792788" cy="357188"/>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defTabSz="931863" eaLnBrk="0" hangingPunct="0">
              <a:spcBef>
                <a:spcPct val="0"/>
              </a:spcBef>
              <a:buFontTx/>
              <a:buNone/>
              <a:defRPr sz="800" b="0">
                <a:solidFill>
                  <a:schemeClr val="tx1"/>
                </a:solidFill>
                <a:effectLst/>
                <a:latin typeface="Segoe" pitchFamily="34" charset="0"/>
                <a:ea typeface="+mn-ea"/>
                <a:cs typeface="Arial" charset="0"/>
              </a:defRPr>
            </a:lvl1pPr>
          </a:lstStyle>
          <a:p>
            <a:pPr>
              <a:defRPr/>
            </a:pPr>
            <a:r>
              <a:rPr lang="en-US" altLang="zh-CN"/>
              <a:t>© 2004 Microsoft Corporation. All rights reserved.</a:t>
            </a:r>
          </a:p>
          <a:p>
            <a:pPr>
              <a:defRPr/>
            </a:pPr>
            <a:r>
              <a:rPr lang="en-US" altLang="zh-CN"/>
              <a:t>This presentation is for informational purposes only. Microsoft makes no warranties, express or implied, in this summary.</a:t>
            </a:r>
          </a:p>
        </p:txBody>
      </p:sp>
      <p:sp>
        <p:nvSpPr>
          <p:cNvPr id="29703" name="Rectangle 7"/>
          <p:cNvSpPr>
            <a:spLocks noGrp="1" noChangeArrowheads="1"/>
          </p:cNvSpPr>
          <p:nvPr>
            <p:ph type="sldNum" sz="quarter" idx="5"/>
          </p:nvPr>
        </p:nvSpPr>
        <p:spPr bwMode="auto">
          <a:xfrm>
            <a:off x="5707063" y="8829675"/>
            <a:ext cx="1301750" cy="465138"/>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algn="r" defTabSz="931863" eaLnBrk="1" hangingPunct="1">
              <a:spcBef>
                <a:spcPct val="0"/>
              </a:spcBef>
              <a:buFontTx/>
              <a:buNone/>
              <a:defRPr sz="1200" b="0">
                <a:solidFill>
                  <a:schemeClr val="tx1"/>
                </a:solidFill>
                <a:effectLst/>
                <a:latin typeface="Times New Roman" pitchFamily="18" charset="0"/>
                <a:ea typeface="+mn-ea"/>
              </a:defRPr>
            </a:lvl1pPr>
          </a:lstStyle>
          <a:p>
            <a:pPr>
              <a:defRPr/>
            </a:pPr>
            <a:fld id="{C6EA7359-27D0-4EF3-99E7-169A47A04610}" type="slidenum">
              <a:rPr lang="zh-CN" altLang="en-US"/>
              <a:pPr>
                <a:defRPr/>
              </a:pPr>
              <a:t>‹#›</a:t>
            </a:fld>
            <a:endParaRPr lang="en-US" altLang="zh-CN"/>
          </a:p>
        </p:txBody>
      </p:sp>
    </p:spTree>
    <p:extLst>
      <p:ext uri="{BB962C8B-B14F-4D97-AF65-F5344CB8AC3E}">
        <p14:creationId xmlns:p14="http://schemas.microsoft.com/office/powerpoint/2010/main" val="2529737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p:txBody>
          <a:bodyPr/>
          <a:lstStyle/>
          <a:p>
            <a:pPr>
              <a:defRPr/>
            </a:pPr>
            <a:fld id="{130D5D2C-B423-421A-8DD6-583404CEB802}" type="slidenum">
              <a:rPr lang="zh-CN" altLang="en-US" smtClean="0"/>
              <a:pPr>
                <a:defRPr/>
              </a:pPr>
              <a:t>1</a:t>
            </a:fld>
            <a:endParaRPr lang="en-US" altLang="zh-CN"/>
          </a:p>
        </p:txBody>
      </p:sp>
      <p:sp>
        <p:nvSpPr>
          <p:cNvPr id="40963" name="Rectangle 2"/>
          <p:cNvSpPr>
            <a:spLocks noGrp="1" noRot="1" noChangeAspect="1" noChangeArrowheads="1" noTextEdit="1"/>
          </p:cNvSpPr>
          <p:nvPr>
            <p:ph type="sldImg"/>
          </p:nvPr>
        </p:nvSpPr>
        <p:spPr>
          <a:xfrm>
            <a:off x="406400" y="696913"/>
            <a:ext cx="6197600" cy="3486150"/>
          </a:xfrm>
          <a:ln/>
        </p:spPr>
      </p:sp>
      <p:sp>
        <p:nvSpPr>
          <p:cNvPr id="40964" name="Rectangle 3"/>
          <p:cNvSpPr>
            <a:spLocks noGrp="1" noChangeArrowheads="1"/>
          </p:cNvSpPr>
          <p:nvPr>
            <p:ph type="body" idx="1"/>
          </p:nvPr>
        </p:nvSpPr>
        <p:spPr>
          <a:xfrm>
            <a:off x="700088" y="4414838"/>
            <a:ext cx="5610225"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2433821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EA7359-27D0-4EF3-99E7-169A47A04610}" type="slidenum">
              <a:rPr lang="zh-CN" altLang="en-US" smtClean="0"/>
              <a:pPr>
                <a:defRPr/>
              </a:pPr>
              <a:t>2</a:t>
            </a:fld>
            <a:endParaRPr lang="en-US" altLang="zh-CN"/>
          </a:p>
        </p:txBody>
      </p:sp>
    </p:spTree>
    <p:extLst>
      <p:ext uri="{BB962C8B-B14F-4D97-AF65-F5344CB8AC3E}">
        <p14:creationId xmlns:p14="http://schemas.microsoft.com/office/powerpoint/2010/main" val="1224182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406400" y="696913"/>
            <a:ext cx="6197600" cy="3486150"/>
          </a:xfrm>
          <a:ln/>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灯片编号占位符 3"/>
          <p:cNvSpPr>
            <a:spLocks noGrp="1"/>
          </p:cNvSpPr>
          <p:nvPr>
            <p:ph type="sldNum" sz="quarter" idx="5"/>
          </p:nvPr>
        </p:nvSpPr>
        <p:spPr/>
        <p:txBody>
          <a:bodyPr/>
          <a:lstStyle/>
          <a:p>
            <a:pPr>
              <a:defRPr/>
            </a:pPr>
            <a:fld id="{7607E330-62EC-4E95-BEAF-1A391E4E93AD}" type="slidenum">
              <a:rPr lang="zh-CN" altLang="en-US" smtClean="0"/>
              <a:pPr>
                <a:defRPr/>
              </a:pPr>
              <a:t>47</a:t>
            </a:fld>
            <a:endParaRPr lang="en-US" altLang="zh-CN"/>
          </a:p>
        </p:txBody>
      </p:sp>
    </p:spTree>
    <p:extLst>
      <p:ext uri="{BB962C8B-B14F-4D97-AF65-F5344CB8AC3E}">
        <p14:creationId xmlns:p14="http://schemas.microsoft.com/office/powerpoint/2010/main" val="9282985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879042" name="Rectangle 2"/>
          <p:cNvSpPr>
            <a:spLocks noGrp="1" noChangeArrowheads="1"/>
          </p:cNvSpPr>
          <p:nvPr>
            <p:ph type="ctrTitle"/>
          </p:nvPr>
        </p:nvSpPr>
        <p:spPr>
          <a:xfrm>
            <a:off x="836084" y="2228110"/>
            <a:ext cx="10363200" cy="757130"/>
          </a:xfrm>
        </p:spPr>
        <p:txBody>
          <a:bodyPr anchor="ctr"/>
          <a:lstStyle>
            <a:lvl1pPr>
              <a:defRPr>
                <a:effectLst>
                  <a:outerShdw blurRad="38100" dist="38100" dir="2700000" algn="tl">
                    <a:srgbClr val="C0C0C0"/>
                  </a:outerShdw>
                </a:effectLst>
              </a:defRPr>
            </a:lvl1pPr>
          </a:lstStyle>
          <a:p>
            <a:r>
              <a:rPr lang="en-US" altLang="zh-CN"/>
              <a:t>Click to edit Master title style</a:t>
            </a:r>
          </a:p>
        </p:txBody>
      </p:sp>
      <p:sp>
        <p:nvSpPr>
          <p:cNvPr id="1879043" name="Rectangle 3"/>
          <p:cNvSpPr>
            <a:spLocks noGrp="1" noChangeArrowheads="1"/>
          </p:cNvSpPr>
          <p:nvPr>
            <p:ph type="subTitle" idx="1"/>
          </p:nvPr>
        </p:nvSpPr>
        <p:spPr>
          <a:xfrm>
            <a:off x="855134" y="4670948"/>
            <a:ext cx="10481733" cy="535531"/>
          </a:xfrm>
        </p:spPr>
        <p:txBody>
          <a:bodyPr anchor="ctr"/>
          <a:lstStyle>
            <a:lvl1pPr marL="0" indent="0">
              <a:spcBef>
                <a:spcPct val="0"/>
              </a:spcBef>
              <a:buFont typeface="Wingdings" pitchFamily="2" charset="2"/>
              <a:buNone/>
              <a:defRPr>
                <a:effectLst>
                  <a:outerShdw blurRad="38100" dist="38100" dir="2700000" algn="tl">
                    <a:srgbClr val="C0C0C0"/>
                  </a:outerShdw>
                </a:effectLst>
              </a:defRPr>
            </a:lvl1pPr>
          </a:lstStyle>
          <a:p>
            <a:r>
              <a:rPr lang="en-US" altLang="zh-CN"/>
              <a:t>Click to edit Master subtitle style</a:t>
            </a:r>
          </a:p>
        </p:txBody>
      </p:sp>
    </p:spTree>
    <p:extLst>
      <p:ext uri="{BB962C8B-B14F-4D97-AF65-F5344CB8AC3E}">
        <p14:creationId xmlns:p14="http://schemas.microsoft.com/office/powerpoint/2010/main" val="314193194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6595687" y="1420813"/>
            <a:ext cx="5096780" cy="221456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4820357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19759" y="228600"/>
            <a:ext cx="2179058" cy="3406775"/>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5929512" y="228600"/>
            <a:ext cx="2769989" cy="340677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64303885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Text Placeholder 2"/>
          <p:cNvSpPr>
            <a:spLocks noGrp="1"/>
          </p:cNvSpPr>
          <p:nvPr>
            <p:ph type="body"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42253155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Table Placeholder 2"/>
          <p:cNvSpPr>
            <a:spLocks noGrp="1"/>
          </p:cNvSpPr>
          <p:nvPr>
            <p:ph type="tbl" idx="1"/>
          </p:nvPr>
        </p:nvSpPr>
        <p:spPr>
          <a:xfrm>
            <a:off x="508000" y="1420813"/>
            <a:ext cx="11184467" cy="535531"/>
          </a:xfrm>
        </p:spPr>
        <p:txBody>
          <a:bodyPr/>
          <a:lstStyle/>
          <a:p>
            <a:pPr lvl="0"/>
            <a:r>
              <a:rPr lang="en-US" altLang="zh-CN" noProof="0"/>
              <a:t>Click icon to add table</a:t>
            </a:r>
            <a:endParaRPr lang="zh-CN" altLang="en-US" noProof="0"/>
          </a:p>
        </p:txBody>
      </p:sp>
    </p:spTree>
    <p:extLst>
      <p:ext uri="{BB962C8B-B14F-4D97-AF65-F5344CB8AC3E}">
        <p14:creationId xmlns:p14="http://schemas.microsoft.com/office/powerpoint/2010/main" val="17591252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5235313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603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669476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03200" y="8153400"/>
            <a:ext cx="0" cy="152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0" y="8153400"/>
            <a:ext cx="0" cy="152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51255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96727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180897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93951958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0">
          <a:blip r:embed="rId2" cstate="print">
            <a:extLst>
              <a:ext uri="{BEBA8EAE-BF5A-486C-A8C5-ECC9F3942E4B}">
                <a14:imgProps xmlns:a14="http://schemas.microsoft.com/office/drawing/2010/main">
                  <a14:imgLayer r:embed="rId3">
                    <a14:imgEffect>
                      <a14:sharpenSoften amount="-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10633" y="5794747"/>
            <a:ext cx="12170733" cy="10419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2E74366D-08F2-46A6-81BA-7D09FA5756A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73037" y="5468587"/>
            <a:ext cx="2811392" cy="1247418"/>
          </a:xfrm>
          <a:prstGeom prst="rect">
            <a:avLst/>
          </a:prstGeom>
        </p:spPr>
      </p:pic>
      <p:sp>
        <p:nvSpPr>
          <p:cNvPr id="9" name="Rectangle 4">
            <a:extLst>
              <a:ext uri="{FF2B5EF4-FFF2-40B4-BE49-F238E27FC236}">
                <a16:creationId xmlns:a16="http://schemas.microsoft.com/office/drawing/2014/main" id="{562071DE-0EE0-4A9B-B6E9-7ED0FB689883}"/>
              </a:ext>
            </a:extLst>
          </p:cNvPr>
          <p:cNvSpPr/>
          <p:nvPr userDrawn="1"/>
        </p:nvSpPr>
        <p:spPr>
          <a:xfrm>
            <a:off x="11113" y="9525"/>
            <a:ext cx="12180887" cy="581025"/>
          </a:xfrm>
          <a:prstGeom prst="rect">
            <a:avLst/>
          </a:prstGeom>
          <a:solidFill>
            <a:srgbClr val="454545"/>
          </a:solidFill>
          <a:ln>
            <a:solidFill>
              <a:srgbClr val="44444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buFont typeface="Wingdings" pitchFamily="2" charset="2"/>
              <a:buNone/>
              <a:defRPr/>
            </a:pPr>
            <a:endParaRPr lang="zh-CN" altLang="en-US" dirty="0"/>
          </a:p>
        </p:txBody>
      </p:sp>
      <p:pic>
        <p:nvPicPr>
          <p:cNvPr id="10" name="图片 1">
            <a:extLst>
              <a:ext uri="{FF2B5EF4-FFF2-40B4-BE49-F238E27FC236}">
                <a16:creationId xmlns:a16="http://schemas.microsoft.com/office/drawing/2014/main" id="{553F6A83-94D2-4281-B33A-3C0ACB002BA0}"/>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38113" y="25400"/>
            <a:ext cx="12827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2">
            <a:extLst>
              <a:ext uri="{FF2B5EF4-FFF2-40B4-BE49-F238E27FC236}">
                <a16:creationId xmlns:a16="http://schemas.microsoft.com/office/drawing/2014/main" id="{CA46A7F2-A384-40D4-A7F4-2DB83FBDAD7F}"/>
              </a:ext>
            </a:extLst>
          </p:cNvPr>
          <p:cNvSpPr txBox="1"/>
          <p:nvPr userDrawn="1"/>
        </p:nvSpPr>
        <p:spPr>
          <a:xfrm>
            <a:off x="1420813" y="68263"/>
            <a:ext cx="5416868" cy="461665"/>
          </a:xfrm>
          <a:prstGeom prst="rect">
            <a:avLst/>
          </a:prstGeom>
          <a:noFill/>
        </p:spPr>
        <p:txBody>
          <a:bodyPr wrap="none">
            <a:spAutoFit/>
          </a:bodyPr>
          <a:lstStyle/>
          <a:p>
            <a:pPr>
              <a:spcBef>
                <a:spcPct val="20000"/>
              </a:spcBef>
              <a:buFont typeface="Wingdings" pitchFamily="2" charset="2"/>
              <a:buNone/>
              <a:defRPr/>
            </a:pPr>
            <a:r>
              <a:rPr lang="zh-CN" altLang="en-US" sz="240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跨越鸿沟：项目软件开发工程组织管理</a:t>
            </a:r>
          </a:p>
        </p:txBody>
      </p:sp>
    </p:spTree>
    <p:extLst>
      <p:ext uri="{BB962C8B-B14F-4D97-AF65-F5344CB8AC3E}">
        <p14:creationId xmlns:p14="http://schemas.microsoft.com/office/powerpoint/2010/main" val="2885766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18939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3621742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319154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0800" y="7896226"/>
            <a:ext cx="50800" cy="409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03200" y="7896226"/>
            <a:ext cx="0" cy="409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30996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ctrTitle" sz="quarter"/>
          </p:nvPr>
        </p:nvSpPr>
        <p:spPr>
          <a:xfrm>
            <a:off x="609600" y="1901826"/>
            <a:ext cx="10464800" cy="1470025"/>
          </a:xfrm>
        </p:spPr>
        <p:txBody>
          <a:bodyPr/>
          <a:lstStyle>
            <a:lvl1pPr algn="ctr">
              <a:defRPr sz="4400">
                <a:latin typeface="黑体" pitchFamily="2" charset="-122"/>
                <a:ea typeface="黑体" pitchFamily="2" charset="-122"/>
              </a:defRPr>
            </a:lvl1pPr>
          </a:lstStyle>
          <a:p>
            <a:r>
              <a:rPr lang="zh-CN" altLang="en-US"/>
              <a:t>单击此处编辑母版标题样式</a:t>
            </a:r>
          </a:p>
        </p:txBody>
      </p:sp>
      <p:sp>
        <p:nvSpPr>
          <p:cNvPr id="94211" name="Rectangle 3"/>
          <p:cNvSpPr>
            <a:spLocks noGrp="1" noChangeArrowheads="1"/>
          </p:cNvSpPr>
          <p:nvPr>
            <p:ph type="subTitle" sz="quarter" idx="1"/>
          </p:nvPr>
        </p:nvSpPr>
        <p:spPr>
          <a:xfrm>
            <a:off x="609600" y="3429000"/>
            <a:ext cx="10363200" cy="609600"/>
          </a:xfrm>
        </p:spPr>
        <p:txBody>
          <a:bodyPr/>
          <a:lstStyle>
            <a:lvl1pPr marL="0" indent="0" algn="ctr">
              <a:buFont typeface="Wingdings" pitchFamily="2" charset="2"/>
              <a:buNone/>
              <a:defRPr sz="2800" b="1">
                <a:solidFill>
                  <a:srgbClr val="FF9900"/>
                </a:solidFill>
                <a:effectLst>
                  <a:outerShdw blurRad="38100" dist="38100" dir="2700000" algn="tl">
                    <a:srgbClr val="000000"/>
                  </a:outerShdw>
                </a:effectLst>
                <a:latin typeface="黑体" pitchFamily="2" charset="-122"/>
                <a:ea typeface="黑体" pitchFamily="2" charset="-122"/>
              </a:defRPr>
            </a:lvl1pPr>
          </a:lstStyle>
          <a:p>
            <a:r>
              <a:rPr lang="zh-CN" altLang="en-US"/>
              <a:t>单击此处编辑母版副标题样式</a:t>
            </a:r>
          </a:p>
        </p:txBody>
      </p:sp>
    </p:spTree>
    <p:extLst>
      <p:ext uri="{BB962C8B-B14F-4D97-AF65-F5344CB8AC3E}">
        <p14:creationId xmlns:p14="http://schemas.microsoft.com/office/powerpoint/2010/main" val="23313653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684186B6-3E22-4EBA-80B4-06648348608C}" type="datetimeFigureOut">
              <a:rPr lang="zh-CN" altLang="en-US"/>
              <a:pPr>
                <a:defRPr/>
              </a:pPr>
              <a:t>2019/5/15</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AA7A3E9A-B00D-4B77-8889-93B734B2D1C1}" type="slidenum">
              <a:rPr lang="zh-CN" altLang="en-US"/>
              <a:pPr>
                <a:defRPr/>
              </a:pPr>
              <a:t>‹#›</a:t>
            </a:fld>
            <a:endParaRPr lang="en-US" altLang="zh-CN"/>
          </a:p>
        </p:txBody>
      </p:sp>
    </p:spTree>
    <p:extLst>
      <p:ext uri="{BB962C8B-B14F-4D97-AF65-F5344CB8AC3E}">
        <p14:creationId xmlns:p14="http://schemas.microsoft.com/office/powerpoint/2010/main" val="24228432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fld id="{9751B4D2-CBA4-4EAD-9C65-ACC87865ACF2}" type="datetimeFigureOut">
              <a:rPr lang="zh-CN" altLang="en-US"/>
              <a:pPr>
                <a:defRPr/>
              </a:pPr>
              <a:t>2019/5/15</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44292DEE-C929-43A9-AC2A-4FA3939E6577}" type="slidenum">
              <a:rPr lang="zh-CN" altLang="en-US"/>
              <a:pPr>
                <a:defRPr/>
              </a:pPr>
              <a:t>‹#›</a:t>
            </a:fld>
            <a:endParaRPr lang="en-US" altLang="zh-CN"/>
          </a:p>
        </p:txBody>
      </p:sp>
    </p:spTree>
    <p:extLst>
      <p:ext uri="{BB962C8B-B14F-4D97-AF65-F5344CB8AC3E}">
        <p14:creationId xmlns:p14="http://schemas.microsoft.com/office/powerpoint/2010/main" val="80979039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838200"/>
            <a:ext cx="5740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838200"/>
            <a:ext cx="5740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a:ln/>
        </p:spPr>
        <p:txBody>
          <a:bodyPr/>
          <a:lstStyle>
            <a:lvl1pPr>
              <a:defRPr/>
            </a:lvl1pPr>
          </a:lstStyle>
          <a:p>
            <a:pPr>
              <a:defRPr/>
            </a:pPr>
            <a:fld id="{E026B5C4-37B6-4772-99E8-C65A010CAF78}" type="datetimeFigureOut">
              <a:rPr lang="zh-CN" altLang="en-US"/>
              <a:pPr>
                <a:defRPr/>
              </a:pPr>
              <a:t>2019/5/15</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394E3D85-A4E3-4FB6-ACB6-FA67B355769F}" type="slidenum">
              <a:rPr lang="zh-CN" altLang="en-US"/>
              <a:pPr>
                <a:defRPr/>
              </a:pPr>
              <a:t>‹#›</a:t>
            </a:fld>
            <a:endParaRPr lang="en-US" altLang="zh-CN"/>
          </a:p>
        </p:txBody>
      </p:sp>
    </p:spTree>
    <p:extLst>
      <p:ext uri="{BB962C8B-B14F-4D97-AF65-F5344CB8AC3E}">
        <p14:creationId xmlns:p14="http://schemas.microsoft.com/office/powerpoint/2010/main" val="43226881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a:ln/>
        </p:spPr>
        <p:txBody>
          <a:bodyPr/>
          <a:lstStyle>
            <a:lvl1pPr>
              <a:defRPr/>
            </a:lvl1pPr>
          </a:lstStyle>
          <a:p>
            <a:pPr>
              <a:defRPr/>
            </a:pPr>
            <a:fld id="{0E99E695-8E93-4AC6-ACEA-7797B429269A}" type="datetimeFigureOut">
              <a:rPr lang="zh-CN" altLang="en-US"/>
              <a:pPr>
                <a:defRPr/>
              </a:pPr>
              <a:t>2019/5/15</a:t>
            </a:fld>
            <a:endParaRPr lang="en-US" altLang="zh-CN"/>
          </a:p>
        </p:txBody>
      </p:sp>
      <p:sp>
        <p:nvSpPr>
          <p:cNvPr id="8"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5"/>
          <p:cNvSpPr>
            <a:spLocks noGrp="1" noChangeArrowheads="1"/>
          </p:cNvSpPr>
          <p:nvPr>
            <p:ph type="sldNum" sz="quarter" idx="12"/>
          </p:nvPr>
        </p:nvSpPr>
        <p:spPr>
          <a:ln/>
        </p:spPr>
        <p:txBody>
          <a:bodyPr/>
          <a:lstStyle>
            <a:lvl1pPr>
              <a:defRPr/>
            </a:lvl1pPr>
          </a:lstStyle>
          <a:p>
            <a:pPr>
              <a:defRPr/>
            </a:pPr>
            <a:fld id="{1CF6D9FB-87C9-4F98-8008-402E94313D0C}" type="slidenum">
              <a:rPr lang="zh-CN" altLang="en-US"/>
              <a:pPr>
                <a:defRPr/>
              </a:pPr>
              <a:t>‹#›</a:t>
            </a:fld>
            <a:endParaRPr lang="en-US" altLang="zh-CN"/>
          </a:p>
        </p:txBody>
      </p:sp>
    </p:spTree>
    <p:extLst>
      <p:ext uri="{BB962C8B-B14F-4D97-AF65-F5344CB8AC3E}">
        <p14:creationId xmlns:p14="http://schemas.microsoft.com/office/powerpoint/2010/main" val="22026540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646331"/>
          </a:xfrm>
        </p:spPr>
        <p:txBody>
          <a:bodyPr/>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963084" y="4037568"/>
            <a:ext cx="10363200" cy="36933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extLst>
      <p:ext uri="{BB962C8B-B14F-4D97-AF65-F5344CB8AC3E}">
        <p14:creationId xmlns:p14="http://schemas.microsoft.com/office/powerpoint/2010/main" val="307352117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474747"/>
        </a:solidFill>
        <a:effectLst/>
      </p:bgPr>
    </p:bg>
    <p:spTree>
      <p:nvGrpSpPr>
        <p:cNvPr id="1" name=""/>
        <p:cNvGrpSpPr/>
        <p:nvPr/>
      </p:nvGrpSpPr>
      <p:grpSpPr>
        <a:xfrm>
          <a:off x="0" y="0"/>
          <a:ext cx="0" cy="0"/>
          <a:chOff x="0" y="0"/>
          <a:chExt cx="0" cy="0"/>
        </a:xfrm>
      </p:grpSpPr>
      <p:sp>
        <p:nvSpPr>
          <p:cNvPr id="4" name="矩形 3"/>
          <p:cNvSpPr/>
          <p:nvPr userDrawn="1"/>
        </p:nvSpPr>
        <p:spPr>
          <a:xfrm>
            <a:off x="9836" y="506646"/>
            <a:ext cx="12170734" cy="6339924"/>
          </a:xfrm>
          <a:prstGeom prst="rect">
            <a:avLst/>
          </a:prstGeom>
          <a:solidFill>
            <a:schemeClr val="tx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9836" y="17548"/>
            <a:ext cx="12192000" cy="489098"/>
          </a:xfrm>
          <a:solidFill>
            <a:srgbClr val="474747"/>
          </a:solidFill>
          <a:ln>
            <a:solidFill>
              <a:srgbClr val="474747"/>
            </a:solidFill>
          </a:ln>
        </p:spPr>
        <p:txBody>
          <a:bodyPr/>
          <a:lstStyle>
            <a:lvl1pPr>
              <a:defRPr sz="2800" b="0">
                <a:solidFill>
                  <a:schemeClr val="tx1"/>
                </a:solidFill>
                <a:effectLst>
                  <a:outerShdw blurRad="38100" dist="38100" dir="2700000" algn="tl">
                    <a:srgbClr val="000000">
                      <a:alpha val="43137"/>
                    </a:srgbClr>
                  </a:outerShdw>
                </a:effectLst>
              </a:defRPr>
            </a:lvl1pPr>
          </a:lstStyle>
          <a:p>
            <a:r>
              <a:rPr lang="zh-CN" altLang="en-US" dirty="0"/>
              <a:t>单击此处编辑母版标题样式</a:t>
            </a:r>
          </a:p>
        </p:txBody>
      </p:sp>
    </p:spTree>
    <p:extLst>
      <p:ext uri="{BB962C8B-B14F-4D97-AF65-F5344CB8AC3E}">
        <p14:creationId xmlns:p14="http://schemas.microsoft.com/office/powerpoint/2010/main" val="36767993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fld id="{B623D54E-063A-4B28-9F4F-054AB6A0306E}" type="datetimeFigureOut">
              <a:rPr lang="zh-CN" altLang="en-US"/>
              <a:pPr>
                <a:defRPr/>
              </a:pPr>
              <a:t>2019/5/15</a:t>
            </a:fld>
            <a:endParaRPr lang="en-US" altLang="zh-CN"/>
          </a:p>
        </p:txBody>
      </p:sp>
      <p:sp>
        <p:nvSpPr>
          <p:cNvPr id="3"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5"/>
          <p:cNvSpPr>
            <a:spLocks noGrp="1" noChangeArrowheads="1"/>
          </p:cNvSpPr>
          <p:nvPr>
            <p:ph type="sldNum" sz="quarter" idx="12"/>
          </p:nvPr>
        </p:nvSpPr>
        <p:spPr>
          <a:ln/>
        </p:spPr>
        <p:txBody>
          <a:bodyPr/>
          <a:lstStyle>
            <a:lvl1pPr>
              <a:defRPr/>
            </a:lvl1pPr>
          </a:lstStyle>
          <a:p>
            <a:pPr>
              <a:defRPr/>
            </a:pPr>
            <a:fld id="{2C5AD266-C115-4DE1-BFD1-9260162E5DDD}" type="slidenum">
              <a:rPr lang="zh-CN" altLang="en-US"/>
              <a:pPr>
                <a:defRPr/>
              </a:pPr>
              <a:t>‹#›</a:t>
            </a:fld>
            <a:endParaRPr lang="en-US" altLang="zh-CN"/>
          </a:p>
        </p:txBody>
      </p:sp>
    </p:spTree>
    <p:extLst>
      <p:ext uri="{BB962C8B-B14F-4D97-AF65-F5344CB8AC3E}">
        <p14:creationId xmlns:p14="http://schemas.microsoft.com/office/powerpoint/2010/main" val="7918873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fld id="{BE93BF22-9C7D-41BB-A141-0A32E77CD978}" type="datetimeFigureOut">
              <a:rPr lang="zh-CN" altLang="en-US"/>
              <a:pPr>
                <a:defRPr/>
              </a:pPr>
              <a:t>2019/5/15</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6D561247-71D3-45CD-8817-FAC28AF1562C}" type="slidenum">
              <a:rPr lang="zh-CN" altLang="en-US"/>
              <a:pPr>
                <a:defRPr/>
              </a:pPr>
              <a:t>‹#›</a:t>
            </a:fld>
            <a:endParaRPr lang="en-US" altLang="zh-CN"/>
          </a:p>
        </p:txBody>
      </p:sp>
    </p:spTree>
    <p:extLst>
      <p:ext uri="{BB962C8B-B14F-4D97-AF65-F5344CB8AC3E}">
        <p14:creationId xmlns:p14="http://schemas.microsoft.com/office/powerpoint/2010/main" val="244138130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fld id="{34C7911B-597B-4407-A3D4-286AB2D9E4CA}" type="datetimeFigureOut">
              <a:rPr lang="zh-CN" altLang="en-US"/>
              <a:pPr>
                <a:defRPr/>
              </a:pPr>
              <a:t>2019/5/15</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101C5B3D-9045-4B9B-988C-F8EA359CE15B}" type="slidenum">
              <a:rPr lang="zh-CN" altLang="en-US"/>
              <a:pPr>
                <a:defRPr/>
              </a:pPr>
              <a:t>‹#›</a:t>
            </a:fld>
            <a:endParaRPr lang="en-US" altLang="zh-CN"/>
          </a:p>
        </p:txBody>
      </p:sp>
    </p:spTree>
    <p:extLst>
      <p:ext uri="{BB962C8B-B14F-4D97-AF65-F5344CB8AC3E}">
        <p14:creationId xmlns:p14="http://schemas.microsoft.com/office/powerpoint/2010/main" val="355060581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96D48A73-ABB0-4F66-B67A-7A0930BC04C7}" type="datetimeFigureOut">
              <a:rPr lang="zh-CN" altLang="en-US"/>
              <a:pPr>
                <a:defRPr/>
              </a:pPr>
              <a:t>2019/5/15</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A7C49FEF-BA24-4A1E-9B08-1260EDF8D56A}" type="slidenum">
              <a:rPr lang="zh-CN" altLang="en-US"/>
              <a:pPr>
                <a:defRPr/>
              </a:pPr>
              <a:t>‹#›</a:t>
            </a:fld>
            <a:endParaRPr lang="en-US" altLang="zh-CN"/>
          </a:p>
        </p:txBody>
      </p:sp>
    </p:spTree>
    <p:extLst>
      <p:ext uri="{BB962C8B-B14F-4D97-AF65-F5344CB8AC3E}">
        <p14:creationId xmlns:p14="http://schemas.microsoft.com/office/powerpoint/2010/main" val="334404447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67800" y="228600"/>
            <a:ext cx="2921000" cy="5791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800" y="228600"/>
            <a:ext cx="8559800" cy="5791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CEB257E3-CF89-4FD9-9464-ABAC5CC30D6C}" type="datetimeFigureOut">
              <a:rPr lang="zh-CN" altLang="en-US"/>
              <a:pPr>
                <a:defRPr/>
              </a:pPr>
              <a:t>2019/5/15</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BAAE1C82-C75A-4EAF-89B3-5F96744ABFCF}" type="slidenum">
              <a:rPr lang="zh-CN" altLang="en-US"/>
              <a:pPr>
                <a:defRPr/>
              </a:pPr>
              <a:t>‹#›</a:t>
            </a:fld>
            <a:endParaRPr lang="en-US" altLang="zh-CN"/>
          </a:p>
        </p:txBody>
      </p:sp>
    </p:spTree>
    <p:extLst>
      <p:ext uri="{BB962C8B-B14F-4D97-AF65-F5344CB8AC3E}">
        <p14:creationId xmlns:p14="http://schemas.microsoft.com/office/powerpoint/2010/main" val="16957968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508001" y="1420813"/>
            <a:ext cx="5490633" cy="1957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201834" y="1420813"/>
            <a:ext cx="5490633" cy="1957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2758564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57130"/>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609600" y="1750143"/>
            <a:ext cx="5386917" cy="4247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09600" y="2174875"/>
            <a:ext cx="5386917" cy="17173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93368" y="1750143"/>
            <a:ext cx="5389033" cy="4247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93368" y="2174875"/>
            <a:ext cx="5389033" cy="17173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6616586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154968211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39299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1" y="1065768"/>
            <a:ext cx="4011084" cy="36933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4766733" y="273051"/>
            <a:ext cx="6815667" cy="223445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09601" y="1435101"/>
            <a:ext cx="4011084" cy="28623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264465519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389717" y="4998006"/>
            <a:ext cx="7315200" cy="369332"/>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2389717" y="612775"/>
            <a:ext cx="7315200" cy="53553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a:t>Click icon to add picture</a:t>
            </a:r>
            <a:endParaRPr lang="zh-CN" altLang="en-US" noProof="0"/>
          </a:p>
        </p:txBody>
      </p:sp>
      <p:sp>
        <p:nvSpPr>
          <p:cNvPr id="4" name="Text Placeholder 3"/>
          <p:cNvSpPr>
            <a:spLocks noGrp="1"/>
          </p:cNvSpPr>
          <p:nvPr>
            <p:ph type="body" sz="half" idx="2"/>
          </p:nvPr>
        </p:nvSpPr>
        <p:spPr>
          <a:xfrm>
            <a:off x="2389717" y="5367338"/>
            <a:ext cx="7315200" cy="28623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11062431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4.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8.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1878018" name="Rectangle 2"/>
          <p:cNvSpPr>
            <a:spLocks noGrp="1" noChangeArrowheads="1"/>
          </p:cNvSpPr>
          <p:nvPr>
            <p:ph type="title"/>
          </p:nvPr>
        </p:nvSpPr>
        <p:spPr bwMode="auto">
          <a:xfrm>
            <a:off x="508001" y="228600"/>
            <a:ext cx="11190817" cy="750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US" altLang="zh-CN"/>
              <a:t>Click to edit Title Slide</a:t>
            </a:r>
          </a:p>
        </p:txBody>
      </p:sp>
      <p:sp>
        <p:nvSpPr>
          <p:cNvPr id="1878019" name="Rectangle 3"/>
          <p:cNvSpPr>
            <a:spLocks noGrp="1" noChangeArrowheads="1"/>
          </p:cNvSpPr>
          <p:nvPr>
            <p:ph type="body" idx="1"/>
          </p:nvPr>
        </p:nvSpPr>
        <p:spPr bwMode="auto">
          <a:xfrm>
            <a:off x="508000" y="1420813"/>
            <a:ext cx="11184467" cy="22145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Tree>
  </p:cSld>
  <p:clrMap bg1="dk2" tx1="lt1" bg2="dk1" tx2="lt2" accent1="accent1" accent2="accent2" accent3="accent3" accent4="accent4" accent5="accent5" accent6="accent6" hlink="hlink" folHlink="folHlink"/>
  <p:sldLayoutIdLst>
    <p:sldLayoutId id="2147485658" r:id="rId1"/>
    <p:sldLayoutId id="2147485618" r:id="rId2"/>
    <p:sldLayoutId id="2147485619" r:id="rId3"/>
    <p:sldLayoutId id="2147485620" r:id="rId4"/>
    <p:sldLayoutId id="2147485621" r:id="rId5"/>
    <p:sldLayoutId id="2147485622" r:id="rId6"/>
    <p:sldLayoutId id="2147485623" r:id="rId7"/>
    <p:sldLayoutId id="2147485624" r:id="rId8"/>
    <p:sldLayoutId id="2147485625" r:id="rId9"/>
    <p:sldLayoutId id="2147485626" r:id="rId10"/>
    <p:sldLayoutId id="2147485627" r:id="rId11"/>
    <p:sldLayoutId id="2147485628" r:id="rId12"/>
    <p:sldLayoutId id="2147485629" r:id="rId13"/>
  </p:sldLayoutIdLst>
  <p:transition>
    <p:fade/>
  </p:transition>
  <p:txStyles>
    <p:titleStyle>
      <a:lvl1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mj-lt"/>
          <a:ea typeface="+mj-ea"/>
          <a:cs typeface="+mj-cs"/>
        </a:defRPr>
      </a:lvl1pPr>
      <a:lvl2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2pPr>
      <a:lvl3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3pPr>
      <a:lvl4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4pPr>
      <a:lvl5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5pPr>
      <a:lvl6pPr marL="4572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6pPr>
      <a:lvl7pPr marL="9144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7pPr>
      <a:lvl8pPr marL="13716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8pPr>
      <a:lvl9pPr marL="18288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9pPr>
    </p:titleStyle>
    <p:bodyStyle>
      <a:lvl1pPr marL="571500" indent="-571500"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3200" b="1">
          <a:solidFill>
            <a:schemeClr val="tx1"/>
          </a:solidFill>
          <a:effectLst>
            <a:outerShdw blurRad="38100" dist="38100" dir="2700000" algn="tl">
              <a:srgbClr val="000000"/>
            </a:outerShdw>
          </a:effectLst>
          <a:latin typeface="+mn-lt"/>
          <a:ea typeface="+mn-ea"/>
          <a:cs typeface="+mn-cs"/>
        </a:defRPr>
      </a:lvl1pPr>
      <a:lvl2pPr marL="1028700" indent="-45561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800" b="1">
          <a:solidFill>
            <a:schemeClr val="tx1"/>
          </a:solidFill>
          <a:effectLst>
            <a:outerShdw blurRad="38100" dist="38100" dir="2700000" algn="tl">
              <a:srgbClr val="000000"/>
            </a:outerShdw>
          </a:effectLst>
          <a:latin typeface="+mn-lt"/>
          <a:ea typeface="+mn-ea"/>
        </a:defRPr>
      </a:lvl2pPr>
      <a:lvl3pPr marL="1428750" indent="-39846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400" b="1">
          <a:solidFill>
            <a:schemeClr val="tx1"/>
          </a:solidFill>
          <a:effectLst>
            <a:outerShdw blurRad="38100" dist="38100" dir="2700000" algn="tl">
              <a:srgbClr val="000000"/>
            </a:outerShdw>
          </a:effectLst>
          <a:latin typeface="+mn-lt"/>
          <a:ea typeface="+mn-ea"/>
        </a:defRPr>
      </a:lvl3pPr>
      <a:lvl4pPr marL="1828800" indent="-39846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outerShdw>
          </a:effectLst>
          <a:latin typeface="+mn-lt"/>
          <a:ea typeface="+mn-ea"/>
        </a:defRPr>
      </a:lvl4pPr>
      <a:lvl5pPr marL="22272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outerShdw>
          </a:effectLst>
          <a:latin typeface="+mn-lt"/>
          <a:ea typeface="+mn-ea"/>
        </a:defRPr>
      </a:lvl5pPr>
      <a:lvl6pPr marL="26844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6pPr>
      <a:lvl7pPr marL="31416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7pPr>
      <a:lvl8pPr marL="35988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8pPr>
      <a:lvl9pPr marL="40560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203200" y="7896226"/>
            <a:ext cx="2032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zh-CN" altLang="en-US"/>
          </a:p>
        </p:txBody>
      </p:sp>
      <p:sp>
        <p:nvSpPr>
          <p:cNvPr id="2051" name="Rectangle 3"/>
          <p:cNvSpPr>
            <a:spLocks noGrp="1" noChangeArrowheads="1"/>
          </p:cNvSpPr>
          <p:nvPr>
            <p:ph type="body" idx="1"/>
          </p:nvPr>
        </p:nvSpPr>
        <p:spPr bwMode="auto">
          <a:xfrm>
            <a:off x="-203200" y="8153400"/>
            <a:ext cx="2032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zh-CN" altLang="en-US"/>
          </a:p>
        </p:txBody>
      </p:sp>
    </p:spTree>
  </p:cSld>
  <p:clrMap bg1="lt1" tx1="dk1" bg2="lt2" tx2="dk2" accent1="accent1" accent2="accent2" accent3="accent3" accent4="accent4" accent5="accent5" accent6="accent6" hlink="hlink" folHlink="folHlink"/>
  <p:sldLayoutIdLst>
    <p:sldLayoutId id="2147485630" r:id="rId1"/>
    <p:sldLayoutId id="2147485631" r:id="rId2"/>
    <p:sldLayoutId id="2147485632" r:id="rId3"/>
    <p:sldLayoutId id="2147485633" r:id="rId4"/>
    <p:sldLayoutId id="2147485634" r:id="rId5"/>
    <p:sldLayoutId id="2147485635" r:id="rId6"/>
    <p:sldLayoutId id="2147485636" r:id="rId7"/>
    <p:sldLayoutId id="2147485637" r:id="rId8"/>
    <p:sldLayoutId id="2147485638" r:id="rId9"/>
    <p:sldLayoutId id="2147485639" r:id="rId10"/>
    <p:sldLayoutId id="214748564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bwMode="auto">
          <a:xfrm>
            <a:off x="304800" y="228601"/>
            <a:ext cx="843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93187" name="Rectangle 3"/>
          <p:cNvSpPr>
            <a:spLocks noGrp="1" noChangeArrowheads="1"/>
          </p:cNvSpPr>
          <p:nvPr>
            <p:ph type="dt" sz="half" idx="2"/>
          </p:nvPr>
        </p:nvSpPr>
        <p:spPr bwMode="auto">
          <a:xfrm>
            <a:off x="609600" y="6553201"/>
            <a:ext cx="2844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FontTx/>
              <a:buNone/>
              <a:defRPr sz="1400">
                <a:solidFill>
                  <a:schemeClr val="tx1"/>
                </a:solidFill>
                <a:latin typeface="Arial" pitchFamily="34" charset="0"/>
                <a:ea typeface="宋体" pitchFamily="2" charset="-122"/>
              </a:defRPr>
            </a:lvl1pPr>
          </a:lstStyle>
          <a:p>
            <a:pPr>
              <a:defRPr/>
            </a:pPr>
            <a:fld id="{56C1D9A2-EBD0-4552-9A74-D9CC900E19EE}" type="datetimeFigureOut">
              <a:rPr lang="zh-CN" altLang="en-US"/>
              <a:pPr>
                <a:defRPr/>
              </a:pPr>
              <a:t>2019/5/15</a:t>
            </a:fld>
            <a:endParaRPr lang="en-US" altLang="zh-CN"/>
          </a:p>
        </p:txBody>
      </p:sp>
      <p:sp>
        <p:nvSpPr>
          <p:cNvPr id="93188" name="Rectangle 4"/>
          <p:cNvSpPr>
            <a:spLocks noGrp="1" noChangeArrowheads="1"/>
          </p:cNvSpPr>
          <p:nvPr>
            <p:ph type="ftr" sz="quarter" idx="3"/>
          </p:nvPr>
        </p:nvSpPr>
        <p:spPr bwMode="auto">
          <a:xfrm>
            <a:off x="4165600" y="6553201"/>
            <a:ext cx="3860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buFontTx/>
              <a:buNone/>
              <a:defRPr sz="1400">
                <a:solidFill>
                  <a:schemeClr val="tx1"/>
                </a:solidFill>
                <a:latin typeface="Arial" pitchFamily="34" charset="0"/>
                <a:ea typeface="宋体" pitchFamily="2" charset="-122"/>
              </a:defRPr>
            </a:lvl1pPr>
          </a:lstStyle>
          <a:p>
            <a:pPr>
              <a:defRPr/>
            </a:pPr>
            <a:endParaRPr lang="en-US" altLang="zh-CN"/>
          </a:p>
        </p:txBody>
      </p:sp>
      <p:sp>
        <p:nvSpPr>
          <p:cNvPr id="93189" name="Rectangle 5"/>
          <p:cNvSpPr>
            <a:spLocks noGrp="1" noChangeArrowheads="1"/>
          </p:cNvSpPr>
          <p:nvPr>
            <p:ph type="sldNum" sz="quarter" idx="4"/>
          </p:nvPr>
        </p:nvSpPr>
        <p:spPr bwMode="auto">
          <a:xfrm>
            <a:off x="8737600" y="6553201"/>
            <a:ext cx="2844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FontTx/>
              <a:buNone/>
              <a:defRPr sz="1400">
                <a:solidFill>
                  <a:schemeClr val="tx1"/>
                </a:solidFill>
                <a:latin typeface="Arial" pitchFamily="34" charset="0"/>
                <a:ea typeface="宋体" pitchFamily="2" charset="-122"/>
              </a:defRPr>
            </a:lvl1pPr>
          </a:lstStyle>
          <a:p>
            <a:pPr>
              <a:defRPr/>
            </a:pPr>
            <a:fld id="{364A46AF-30A0-4F40-BBE7-EF4AB50E78C7}" type="slidenum">
              <a:rPr lang="zh-CN" altLang="en-US"/>
              <a:pPr>
                <a:defRPr/>
              </a:pPr>
              <a:t>‹#›</a:t>
            </a:fld>
            <a:endParaRPr lang="en-US" altLang="zh-CN"/>
          </a:p>
        </p:txBody>
      </p:sp>
      <p:sp>
        <p:nvSpPr>
          <p:cNvPr id="4102" name="Rectangle 6"/>
          <p:cNvSpPr>
            <a:spLocks noGrp="1" noChangeArrowheads="1"/>
          </p:cNvSpPr>
          <p:nvPr>
            <p:ph type="body" idx="1"/>
          </p:nvPr>
        </p:nvSpPr>
        <p:spPr bwMode="auto">
          <a:xfrm>
            <a:off x="304800" y="838200"/>
            <a:ext cx="1168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4103" name="Picture 7" descr="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058400" y="5715000"/>
            <a:ext cx="1828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5662" r:id="rId1"/>
    <p:sldLayoutId id="2147485649" r:id="rId2"/>
    <p:sldLayoutId id="2147485650" r:id="rId3"/>
    <p:sldLayoutId id="2147485651" r:id="rId4"/>
    <p:sldLayoutId id="2147485652" r:id="rId5"/>
    <p:sldLayoutId id="2147485663" r:id="rId6"/>
    <p:sldLayoutId id="2147485653" r:id="rId7"/>
    <p:sldLayoutId id="2147485654" r:id="rId8"/>
    <p:sldLayoutId id="2147485655" r:id="rId9"/>
    <p:sldLayoutId id="2147485656" r:id="rId10"/>
    <p:sldLayoutId id="2147485657" r:id="rId11"/>
  </p:sldLayoutIdLst>
  <p:transition>
    <p:fade/>
  </p:transition>
  <p:txStyles>
    <p:title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115000"/>
        <a:buFont typeface="Wingdings" pitchFamily="2" charset="2"/>
        <a:buChar char="§"/>
        <a:defRPr sz="3200">
          <a:solidFill>
            <a:srgbClr val="000000"/>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rgbClr val="000000"/>
          </a:solidFill>
          <a:latin typeface="+mn-lt"/>
          <a:ea typeface="+mn-ea"/>
        </a:defRPr>
      </a:lvl2pPr>
      <a:lvl3pPr marL="1143000" indent="-228600" algn="l" rtl="0" eaLnBrk="0" fontAlgn="base" hangingPunct="0">
        <a:spcBef>
          <a:spcPct val="20000"/>
        </a:spcBef>
        <a:spcAft>
          <a:spcPct val="0"/>
        </a:spcAft>
        <a:buChar char="•"/>
        <a:defRPr sz="2400">
          <a:solidFill>
            <a:srgbClr val="000000"/>
          </a:solidFill>
          <a:latin typeface="+mn-lt"/>
          <a:ea typeface="+mn-ea"/>
        </a:defRPr>
      </a:lvl3pPr>
      <a:lvl4pPr marL="1600200" indent="-228600" algn="l" rtl="0" eaLnBrk="0" fontAlgn="base" hangingPunct="0">
        <a:spcBef>
          <a:spcPct val="20000"/>
        </a:spcBef>
        <a:spcAft>
          <a:spcPct val="0"/>
        </a:spcAft>
        <a:buChar char="–"/>
        <a:defRPr sz="2000">
          <a:solidFill>
            <a:srgbClr val="000000"/>
          </a:solidFill>
          <a:latin typeface="+mn-lt"/>
          <a:ea typeface="+mn-ea"/>
        </a:defRPr>
      </a:lvl4pPr>
      <a:lvl5pPr marL="2057400" indent="-228600" algn="l" rtl="0" eaLnBrk="0" fontAlgn="base" hangingPunct="0">
        <a:spcBef>
          <a:spcPct val="20000"/>
        </a:spcBef>
        <a:spcAft>
          <a:spcPct val="0"/>
        </a:spcAft>
        <a:buChar char="»"/>
        <a:defRPr sz="2000">
          <a:solidFill>
            <a:srgbClr val="000000"/>
          </a:solidFill>
          <a:latin typeface="+mn-lt"/>
          <a:ea typeface="+mn-ea"/>
        </a:defRPr>
      </a:lvl5pPr>
      <a:lvl6pPr marL="2514600" indent="-228600" algn="l" rtl="0" fontAlgn="base">
        <a:spcBef>
          <a:spcPct val="20000"/>
        </a:spcBef>
        <a:spcAft>
          <a:spcPct val="0"/>
        </a:spcAft>
        <a:buChar char="»"/>
        <a:defRPr sz="2000">
          <a:solidFill>
            <a:srgbClr val="000000"/>
          </a:solidFill>
          <a:latin typeface="+mn-lt"/>
          <a:ea typeface="+mn-ea"/>
        </a:defRPr>
      </a:lvl6pPr>
      <a:lvl7pPr marL="2971800" indent="-228600" algn="l" rtl="0" fontAlgn="base">
        <a:spcBef>
          <a:spcPct val="20000"/>
        </a:spcBef>
        <a:spcAft>
          <a:spcPct val="0"/>
        </a:spcAft>
        <a:buChar char="»"/>
        <a:defRPr sz="2000">
          <a:solidFill>
            <a:srgbClr val="000000"/>
          </a:solidFill>
          <a:latin typeface="+mn-lt"/>
          <a:ea typeface="+mn-ea"/>
        </a:defRPr>
      </a:lvl7pPr>
      <a:lvl8pPr marL="3429000" indent="-228600" algn="l" rtl="0" fontAlgn="base">
        <a:spcBef>
          <a:spcPct val="20000"/>
        </a:spcBef>
        <a:spcAft>
          <a:spcPct val="0"/>
        </a:spcAft>
        <a:buChar char="»"/>
        <a:defRPr sz="2000">
          <a:solidFill>
            <a:srgbClr val="000000"/>
          </a:solidFill>
          <a:latin typeface="+mn-lt"/>
          <a:ea typeface="+mn-ea"/>
        </a:defRPr>
      </a:lvl8pPr>
      <a:lvl9pPr marL="3886200" indent="-228600" algn="l" rtl="0" fontAlgn="base">
        <a:spcBef>
          <a:spcPct val="20000"/>
        </a:spcBef>
        <a:spcAft>
          <a:spcPct val="0"/>
        </a:spcAft>
        <a:buChar char="»"/>
        <a:defRPr sz="2000">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customXml" Target="../../customXml/item37.xml"/><Relationship Id="rId2" Type="http://schemas.openxmlformats.org/officeDocument/2006/relationships/customXml" Target="../../customXml/item30.xml"/><Relationship Id="rId1" Type="http://schemas.openxmlformats.org/officeDocument/2006/relationships/customXml" Target="../../customXml/item31.xml"/><Relationship Id="rId5" Type="http://schemas.openxmlformats.org/officeDocument/2006/relationships/slideLayout" Target="../slideLayouts/slideLayout30.xml"/><Relationship Id="rId4" Type="http://schemas.openxmlformats.org/officeDocument/2006/relationships/customXml" Target="../../customXml/item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customXml" Target="../../customXml/item24.xml"/></Relationships>
</file>

<file path=ppt/slides/_rels/slide13.xml.rels><?xml version="1.0" encoding="UTF-8" standalone="yes"?>
<Relationships xmlns="http://schemas.openxmlformats.org/package/2006/relationships"><Relationship Id="rId3" Type="http://schemas.openxmlformats.org/officeDocument/2006/relationships/customXml" Target="../../customXml/item33.xml"/><Relationship Id="rId2" Type="http://schemas.openxmlformats.org/officeDocument/2006/relationships/customXml" Target="../../customXml/item34.xml"/><Relationship Id="rId1" Type="http://schemas.openxmlformats.org/officeDocument/2006/relationships/customXml" Target="../../customXml/item7.xml"/><Relationship Id="rId5" Type="http://schemas.openxmlformats.org/officeDocument/2006/relationships/slideLayout" Target="../slideLayouts/slideLayout30.xml"/><Relationship Id="rId4" Type="http://schemas.openxmlformats.org/officeDocument/2006/relationships/customXml" Target="../../customXml/item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8" Type="http://schemas.openxmlformats.org/officeDocument/2006/relationships/customXml" Target="../../customXml/item4.xml"/><Relationship Id="rId3" Type="http://schemas.openxmlformats.org/officeDocument/2006/relationships/customXml" Target="../../customXml/item42.xml"/><Relationship Id="rId7" Type="http://schemas.openxmlformats.org/officeDocument/2006/relationships/customXml" Target="../../customXml/item41.xml"/><Relationship Id="rId2" Type="http://schemas.openxmlformats.org/officeDocument/2006/relationships/customXml" Target="../../customXml/item27.xml"/><Relationship Id="rId1" Type="http://schemas.openxmlformats.org/officeDocument/2006/relationships/customXml" Target="../../customXml/item18.xml"/><Relationship Id="rId6" Type="http://schemas.openxmlformats.org/officeDocument/2006/relationships/customXml" Target="../../customXml/item10.xml"/><Relationship Id="rId5" Type="http://schemas.openxmlformats.org/officeDocument/2006/relationships/customXml" Target="../../customXml/item22.xml"/><Relationship Id="rId4" Type="http://schemas.openxmlformats.org/officeDocument/2006/relationships/customXml" Target="../../customXml/item48.xml"/><Relationship Id="rId9"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0.xml"/><Relationship Id="rId1" Type="http://schemas.openxmlformats.org/officeDocument/2006/relationships/customXml" Target="../../customXml/item6.xml"/></Relationships>
</file>

<file path=ppt/slides/_rels/slide25.xml.rels><?xml version="1.0" encoding="UTF-8" standalone="yes"?>
<Relationships xmlns="http://schemas.openxmlformats.org/package/2006/relationships"><Relationship Id="rId8" Type="http://schemas.openxmlformats.org/officeDocument/2006/relationships/customXml" Target="../../customXml/item35.xml"/><Relationship Id="rId3" Type="http://schemas.openxmlformats.org/officeDocument/2006/relationships/customXml" Target="../../customXml/item40.xml"/><Relationship Id="rId7" Type="http://schemas.openxmlformats.org/officeDocument/2006/relationships/customXml" Target="../../customXml/item44.xml"/><Relationship Id="rId2" Type="http://schemas.openxmlformats.org/officeDocument/2006/relationships/customXml" Target="../../customXml/item13.xml"/><Relationship Id="rId1" Type="http://schemas.openxmlformats.org/officeDocument/2006/relationships/customXml" Target="../../customXml/item16.xml"/><Relationship Id="rId6" Type="http://schemas.openxmlformats.org/officeDocument/2006/relationships/customXml" Target="../../customXml/item39.xml"/><Relationship Id="rId5" Type="http://schemas.openxmlformats.org/officeDocument/2006/relationships/customXml" Target="../../customXml/item49.xml"/><Relationship Id="rId10" Type="http://schemas.openxmlformats.org/officeDocument/2006/relationships/image" Target="../media/image21.png"/><Relationship Id="rId4" Type="http://schemas.openxmlformats.org/officeDocument/2006/relationships/customXml" Target="../../customXml/item26.xml"/><Relationship Id="rId9"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8" Type="http://schemas.openxmlformats.org/officeDocument/2006/relationships/customXml" Target="../../customXml/item23.xml"/><Relationship Id="rId13" Type="http://schemas.openxmlformats.org/officeDocument/2006/relationships/image" Target="../media/image12.png"/><Relationship Id="rId3" Type="http://schemas.openxmlformats.org/officeDocument/2006/relationships/customXml" Target="../../customXml/item47.xml"/><Relationship Id="rId7" Type="http://schemas.openxmlformats.org/officeDocument/2006/relationships/customXml" Target="../../customXml/item50.xml"/><Relationship Id="rId12" Type="http://schemas.openxmlformats.org/officeDocument/2006/relationships/slideLayout" Target="../slideLayouts/slideLayout30.xml"/><Relationship Id="rId2" Type="http://schemas.openxmlformats.org/officeDocument/2006/relationships/customXml" Target="../../customXml/item36.xml"/><Relationship Id="rId1" Type="http://schemas.openxmlformats.org/officeDocument/2006/relationships/customXml" Target="../../customXml/item2.xml"/><Relationship Id="rId6" Type="http://schemas.openxmlformats.org/officeDocument/2006/relationships/customXml" Target="../../customXml/item1.xml"/><Relationship Id="rId11" Type="http://schemas.openxmlformats.org/officeDocument/2006/relationships/customXml" Target="../../customXml/item46.xml"/><Relationship Id="rId5" Type="http://schemas.openxmlformats.org/officeDocument/2006/relationships/customXml" Target="../../customXml/item19.xml"/><Relationship Id="rId10" Type="http://schemas.openxmlformats.org/officeDocument/2006/relationships/customXml" Target="../../customXml/item11.xml"/><Relationship Id="rId4" Type="http://schemas.openxmlformats.org/officeDocument/2006/relationships/customXml" Target="../../customXml/item25.xml"/><Relationship Id="rId9" Type="http://schemas.openxmlformats.org/officeDocument/2006/relationships/customXml" Target="../../customXml/item29.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0.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customXml" Target="../../customXml/item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idx="4294967295"/>
          </p:nvPr>
        </p:nvSpPr>
        <p:spPr>
          <a:xfrm>
            <a:off x="205740" y="2290170"/>
            <a:ext cx="11624310" cy="584775"/>
          </a:xfrm>
        </p:spPr>
        <p:txBody>
          <a:bodyPr wrap="square">
            <a:spAutoFit/>
          </a:bodyPr>
          <a:lstStyle/>
          <a:p>
            <a:pPr eaLnBrk="1" hangingPunct="1">
              <a:defRPr/>
            </a:pPr>
            <a:r>
              <a:rPr lang="en-US" altLang="zh-CN" sz="3200" b="1" dirty="0">
                <a:solidFill>
                  <a:schemeClr val="tx2">
                    <a:lumMod val="95000"/>
                    <a:lumOff val="5000"/>
                  </a:schemeClr>
                </a:solidFill>
                <a:effectLst>
                  <a:outerShdw blurRad="38100" dist="38100" dir="2700000" algn="tl">
                    <a:srgbClr val="C0C0C0"/>
                  </a:outerShdw>
                </a:effectLst>
                <a:latin typeface="微软雅黑" pitchFamily="34" charset="-122"/>
                <a:ea typeface="微软雅黑" pitchFamily="34" charset="-122"/>
              </a:rPr>
              <a:t>Part_05. </a:t>
            </a:r>
            <a:r>
              <a:rPr lang="zh-CN" altLang="en-US" sz="3200" b="1" dirty="0">
                <a:solidFill>
                  <a:schemeClr val="tx2">
                    <a:lumMod val="95000"/>
                    <a:lumOff val="5000"/>
                  </a:schemeClr>
                </a:solidFill>
                <a:effectLst>
                  <a:outerShdw blurRad="38100" dist="38100" dir="2700000" algn="tl">
                    <a:srgbClr val="C0C0C0"/>
                  </a:outerShdw>
                </a:effectLst>
                <a:latin typeface="微软雅黑" pitchFamily="34" charset="-122"/>
                <a:ea typeface="微软雅黑" pitchFamily="34" charset="-122"/>
              </a:rPr>
              <a:t>需求定义模式：用户故事和故事地图的分析组织</a:t>
            </a:r>
            <a:endParaRPr lang="en-US" altLang="zh-CN" sz="3200" b="1" dirty="0">
              <a:solidFill>
                <a:schemeClr val="tx2">
                  <a:lumMod val="95000"/>
                  <a:lumOff val="5000"/>
                </a:schemeClr>
              </a:solidFill>
              <a:effectLst>
                <a:outerShdw blurRad="38100" dist="38100" dir="2700000" algn="tl">
                  <a:srgbClr val="C0C0C0"/>
                </a:outerShdw>
              </a:effectLst>
              <a:latin typeface="微软雅黑" pitchFamily="34" charset="-122"/>
              <a:ea typeface="微软雅黑" pitchFamily="34" charset="-122"/>
            </a:endParaRPr>
          </a:p>
        </p:txBody>
      </p:sp>
      <p:sp>
        <p:nvSpPr>
          <p:cNvPr id="4" name="TextBox 2">
            <a:extLst>
              <a:ext uri="{FF2B5EF4-FFF2-40B4-BE49-F238E27FC236}">
                <a16:creationId xmlns:a16="http://schemas.microsoft.com/office/drawing/2014/main" id="{4377F6A6-A201-4D34-8BD7-B07E1449781B}"/>
              </a:ext>
            </a:extLst>
          </p:cNvPr>
          <p:cNvSpPr txBox="1">
            <a:spLocks noChangeArrowheads="1"/>
          </p:cNvSpPr>
          <p:nvPr/>
        </p:nvSpPr>
        <p:spPr bwMode="auto">
          <a:xfrm>
            <a:off x="732064" y="3711916"/>
            <a:ext cx="4457700"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9pPr>
          </a:lstStyle>
          <a:p>
            <a:pPr>
              <a:spcBef>
                <a:spcPct val="20000"/>
              </a:spcBef>
              <a:buFont typeface="Wingdings" panose="05000000000000000000" pitchFamily="2" charset="2"/>
              <a:buNone/>
            </a:pPr>
            <a:r>
              <a:rPr lang="zh-CN" altLang="en-US" dirty="0">
                <a:solidFill>
                  <a:srgbClr val="404040"/>
                </a:solidFill>
                <a:latin typeface="微软雅黑" panose="020B0503020204020204" pitchFamily="34" charset="-122"/>
                <a:ea typeface="微软雅黑" panose="020B0503020204020204" pitchFamily="34" charset="-122"/>
              </a:rPr>
              <a:t>课程教师：余剑</a:t>
            </a:r>
            <a:endParaRPr lang="en-US" altLang="zh-CN" dirty="0">
              <a:solidFill>
                <a:srgbClr val="404040"/>
              </a:solidFill>
              <a:latin typeface="微软雅黑" panose="020B0503020204020204" pitchFamily="34" charset="-122"/>
              <a:ea typeface="微软雅黑" panose="020B0503020204020204" pitchFamily="34" charset="-122"/>
            </a:endParaRPr>
          </a:p>
          <a:p>
            <a:pPr>
              <a:spcBef>
                <a:spcPct val="20000"/>
              </a:spcBef>
              <a:buFont typeface="Wingdings" panose="05000000000000000000" pitchFamily="2" charset="2"/>
              <a:buNone/>
            </a:pPr>
            <a:r>
              <a:rPr lang="zh-CN" altLang="en-US" dirty="0">
                <a:solidFill>
                  <a:srgbClr val="404040"/>
                </a:solidFill>
                <a:latin typeface="微软雅黑" panose="020B0503020204020204" pitchFamily="34" charset="-122"/>
                <a:ea typeface="微软雅黑" panose="020B0503020204020204" pitchFamily="34" charset="-122"/>
              </a:rPr>
              <a:t>电子邮件：</a:t>
            </a:r>
            <a:r>
              <a:rPr lang="en-US" altLang="zh-CN" dirty="0">
                <a:solidFill>
                  <a:srgbClr val="404040"/>
                </a:solidFill>
                <a:latin typeface="微软雅黑" panose="020B0503020204020204" pitchFamily="34" charset="-122"/>
                <a:ea typeface="微软雅黑" panose="020B0503020204020204" pitchFamily="34" charset="-122"/>
              </a:rPr>
              <a:t>2359980@qq.com</a:t>
            </a:r>
          </a:p>
        </p:txBody>
      </p:sp>
    </p:spTree>
  </p:cSld>
  <p:clrMapOvr>
    <a:masterClrMapping/>
  </p:clrMapOvr>
  <p:transition advTm="982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52322" cy="480060"/>
          </a:xfrm>
        </p:spPr>
        <p:txBody>
          <a:bodyPr/>
          <a:lstStyle/>
          <a:p>
            <a:r>
              <a:rPr lang="en-US" altLang="zh-CN" dirty="0"/>
              <a:t>2.2. </a:t>
            </a:r>
            <a:r>
              <a:rPr lang="zh-CN" altLang="en-US" dirty="0"/>
              <a:t>定义用户故事</a:t>
            </a:r>
          </a:p>
        </p:txBody>
      </p:sp>
      <p:graphicFrame>
        <p:nvGraphicFramePr>
          <p:cNvPr id="12" name="表格 11"/>
          <p:cNvGraphicFramePr>
            <a:graphicFrameLocks noGrp="1"/>
          </p:cNvGraphicFramePr>
          <p:nvPr>
            <p:extLst>
              <p:ext uri="{D42A27DB-BD31-4B8C-83A1-F6EECF244321}">
                <p14:modId xmlns:p14="http://schemas.microsoft.com/office/powerpoint/2010/main" val="2707622576"/>
              </p:ext>
            </p:extLst>
          </p:nvPr>
        </p:nvGraphicFramePr>
        <p:xfrm>
          <a:off x="435430" y="1173812"/>
          <a:ext cx="8882741" cy="2507091"/>
        </p:xfrm>
        <a:graphic>
          <a:graphicData uri="http://schemas.openxmlformats.org/drawingml/2006/table">
            <a:tbl>
              <a:tblPr firstRow="1" bandRow="1">
                <a:effectLst/>
                <a:tableStyleId>{5C22544A-7EE6-4342-B048-85BDC9FD1C3A}</a:tableStyleId>
              </a:tblPr>
              <a:tblGrid>
                <a:gridCol w="1398207">
                  <a:extLst>
                    <a:ext uri="{9D8B030D-6E8A-4147-A177-3AD203B41FA5}">
                      <a16:colId xmlns:a16="http://schemas.microsoft.com/office/drawing/2014/main" val="20000"/>
                    </a:ext>
                  </a:extLst>
                </a:gridCol>
                <a:gridCol w="7484534">
                  <a:extLst>
                    <a:ext uri="{9D8B030D-6E8A-4147-A177-3AD203B41FA5}">
                      <a16:colId xmlns:a16="http://schemas.microsoft.com/office/drawing/2014/main" val="20001"/>
                    </a:ext>
                  </a:extLst>
                </a:gridCol>
              </a:tblGrid>
              <a:tr h="608597">
                <a:tc>
                  <a:txBody>
                    <a:bodyPr/>
                    <a:lstStyle/>
                    <a:p>
                      <a:pPr algn="r">
                        <a:lnSpc>
                          <a:spcPct val="150000"/>
                        </a:lnSpc>
                      </a:pPr>
                      <a:r>
                        <a:rPr lang="zh-CN" altLang="en-US" sz="1800" b="1" dirty="0">
                          <a:solidFill>
                            <a:srgbClr val="7030A0"/>
                          </a:solidFill>
                          <a:latin typeface="+mj-ea"/>
                          <a:ea typeface="+mj-ea"/>
                        </a:rPr>
                        <a:t>定义说明：</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800" b="0" dirty="0">
                          <a:solidFill>
                            <a:schemeClr val="bg1">
                              <a:lumMod val="50000"/>
                            </a:schemeClr>
                          </a:solidFill>
                          <a:latin typeface="+mj-ea"/>
                          <a:ea typeface="+mj-ea"/>
                        </a:rPr>
                        <a:t>用故事描述的形式说明软件属主、用户、系统有价值的功能。</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621064">
                <a:tc>
                  <a:txBody>
                    <a:bodyPr/>
                    <a:lstStyle/>
                    <a:p>
                      <a:pPr algn="r">
                        <a:lnSpc>
                          <a:spcPct val="150000"/>
                        </a:lnSpc>
                      </a:pPr>
                      <a:r>
                        <a:rPr lang="zh-CN" altLang="en-US" sz="1800" b="1" dirty="0">
                          <a:solidFill>
                            <a:srgbClr val="7030A0"/>
                          </a:solidFill>
                          <a:latin typeface="+mj-ea"/>
                          <a:ea typeface="+mj-ea"/>
                        </a:rPr>
                        <a:t>内容构成：</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indent="-3429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800" b="0" kern="1200" dirty="0">
                          <a:solidFill>
                            <a:schemeClr val="bg1">
                              <a:lumMod val="50000"/>
                            </a:schemeClr>
                          </a:solidFill>
                          <a:latin typeface="+mj-ea"/>
                          <a:ea typeface="+mj-ea"/>
                          <a:cs typeface="+mn-cs"/>
                        </a:rPr>
                        <a:t>一份书面的描述，用于标识和计划；</a:t>
                      </a:r>
                      <a:endParaRPr lang="en-US" altLang="zh-CN" sz="1800" b="0" kern="1200" dirty="0">
                        <a:solidFill>
                          <a:schemeClr val="bg1">
                            <a:lumMod val="50000"/>
                          </a:schemeClr>
                        </a:solidFill>
                        <a:latin typeface="+mj-ea"/>
                        <a:ea typeface="+mj-ea"/>
                        <a:cs typeface="+mn-cs"/>
                      </a:endParaRPr>
                    </a:p>
                    <a:p>
                      <a:pPr marL="342900" marR="0" indent="-3429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800" b="0" kern="1200" dirty="0">
                          <a:solidFill>
                            <a:schemeClr val="bg1">
                              <a:lumMod val="50000"/>
                            </a:schemeClr>
                          </a:solidFill>
                          <a:latin typeface="+mj-ea"/>
                          <a:ea typeface="+mj-ea"/>
                          <a:cs typeface="+mn-cs"/>
                        </a:rPr>
                        <a:t>一组关于故事的对话，用于将故事细节具体化；</a:t>
                      </a:r>
                      <a:endParaRPr lang="en-US" altLang="zh-CN" sz="1800" b="0" kern="1200" dirty="0">
                        <a:solidFill>
                          <a:schemeClr val="bg1">
                            <a:lumMod val="50000"/>
                          </a:schemeClr>
                        </a:solidFill>
                        <a:latin typeface="+mj-ea"/>
                        <a:ea typeface="+mj-ea"/>
                        <a:cs typeface="+mn-cs"/>
                      </a:endParaRPr>
                    </a:p>
                    <a:p>
                      <a:pPr marL="342900" marR="0" indent="-3429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800" b="0" kern="1200" dirty="0">
                          <a:solidFill>
                            <a:schemeClr val="bg1">
                              <a:lumMod val="50000"/>
                            </a:schemeClr>
                          </a:solidFill>
                          <a:latin typeface="+mj-ea"/>
                          <a:ea typeface="+mj-ea"/>
                          <a:cs typeface="+mn-cs"/>
                        </a:rPr>
                        <a:t>一组验证说明，从用户验收的角度故事是否被正确地通过代码实现。</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21064">
                <a:tc>
                  <a:txBody>
                    <a:bodyPr/>
                    <a:lstStyle/>
                    <a:p>
                      <a:pPr algn="r">
                        <a:lnSpc>
                          <a:spcPct val="150000"/>
                        </a:lnSpc>
                      </a:pPr>
                      <a:r>
                        <a:rPr lang="zh-CN" altLang="en-US" sz="1800" b="1" dirty="0">
                          <a:solidFill>
                            <a:srgbClr val="7030A0"/>
                          </a:solidFill>
                          <a:latin typeface="+mj-ea"/>
                          <a:ea typeface="+mj-ea"/>
                        </a:rPr>
                        <a:t>参考模式：</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800" b="0" kern="1200" dirty="0">
                          <a:solidFill>
                            <a:schemeClr val="bg1">
                              <a:lumMod val="50000"/>
                            </a:schemeClr>
                          </a:solidFill>
                          <a:latin typeface="+mj-ea"/>
                          <a:ea typeface="+mj-ea"/>
                          <a:cs typeface="+mn-cs"/>
                        </a:rPr>
                        <a:t>作为</a:t>
                      </a:r>
                      <a:r>
                        <a:rPr lang="en-US" altLang="zh-CN" sz="1800" b="0" kern="1200" dirty="0">
                          <a:solidFill>
                            <a:schemeClr val="bg1">
                              <a:lumMod val="50000"/>
                            </a:schemeClr>
                          </a:solidFill>
                          <a:latin typeface="+mj-ea"/>
                          <a:ea typeface="+mj-ea"/>
                          <a:cs typeface="+mn-cs"/>
                        </a:rPr>
                        <a:t>&lt;</a:t>
                      </a:r>
                      <a:r>
                        <a:rPr lang="zh-CN" altLang="en-US" sz="1800" b="1" kern="1200" dirty="0">
                          <a:solidFill>
                            <a:srgbClr val="00B050"/>
                          </a:solidFill>
                          <a:latin typeface="+mj-ea"/>
                          <a:ea typeface="+mj-ea"/>
                          <a:cs typeface="+mn-cs"/>
                        </a:rPr>
                        <a:t>用户类型</a:t>
                      </a:r>
                      <a:r>
                        <a:rPr lang="en-US" altLang="zh-CN" sz="1800" b="0" kern="1200" dirty="0">
                          <a:solidFill>
                            <a:schemeClr val="bg1">
                              <a:lumMod val="50000"/>
                            </a:schemeClr>
                          </a:solidFill>
                          <a:latin typeface="+mj-ea"/>
                          <a:ea typeface="+mj-ea"/>
                          <a:cs typeface="+mn-cs"/>
                        </a:rPr>
                        <a:t>&gt;</a:t>
                      </a:r>
                      <a:r>
                        <a:rPr lang="zh-CN" altLang="en-US" sz="1800" b="0" kern="1200" dirty="0">
                          <a:solidFill>
                            <a:schemeClr val="bg1">
                              <a:lumMod val="50000"/>
                            </a:schemeClr>
                          </a:solidFill>
                          <a:latin typeface="+mj-ea"/>
                          <a:ea typeface="+mj-ea"/>
                          <a:cs typeface="+mn-cs"/>
                        </a:rPr>
                        <a:t>，我想</a:t>
                      </a:r>
                      <a:r>
                        <a:rPr lang="en-US" altLang="zh-CN" sz="1800" b="0" kern="1200" dirty="0">
                          <a:solidFill>
                            <a:schemeClr val="bg1">
                              <a:lumMod val="50000"/>
                            </a:schemeClr>
                          </a:solidFill>
                          <a:latin typeface="+mj-ea"/>
                          <a:ea typeface="+mj-ea"/>
                          <a:cs typeface="+mn-cs"/>
                        </a:rPr>
                        <a:t>&lt;</a:t>
                      </a:r>
                      <a:r>
                        <a:rPr lang="zh-CN" altLang="en-US" sz="1800" b="1" kern="1200" dirty="0">
                          <a:solidFill>
                            <a:srgbClr val="00B050"/>
                          </a:solidFill>
                          <a:latin typeface="+mj-ea"/>
                          <a:ea typeface="+mj-ea"/>
                          <a:cs typeface="+mn-cs"/>
                        </a:rPr>
                        <a:t>某些目标</a:t>
                      </a:r>
                      <a:r>
                        <a:rPr lang="en-US" altLang="zh-CN" sz="1800" b="0" kern="1200" dirty="0">
                          <a:solidFill>
                            <a:schemeClr val="bg1">
                              <a:lumMod val="50000"/>
                            </a:schemeClr>
                          </a:solidFill>
                          <a:latin typeface="+mj-ea"/>
                          <a:ea typeface="+mj-ea"/>
                          <a:cs typeface="+mn-cs"/>
                        </a:rPr>
                        <a:t>&gt;</a:t>
                      </a:r>
                      <a:r>
                        <a:rPr lang="zh-CN" altLang="en-US" sz="1800" b="0" kern="1200" dirty="0">
                          <a:solidFill>
                            <a:schemeClr val="bg1">
                              <a:lumMod val="50000"/>
                            </a:schemeClr>
                          </a:solidFill>
                          <a:latin typeface="+mj-ea"/>
                          <a:ea typeface="+mj-ea"/>
                          <a:cs typeface="+mn-cs"/>
                        </a:rPr>
                        <a:t>，以便</a:t>
                      </a:r>
                      <a:r>
                        <a:rPr lang="en-US" altLang="zh-CN" sz="1800" b="0" kern="1200" dirty="0">
                          <a:solidFill>
                            <a:schemeClr val="bg1">
                              <a:lumMod val="50000"/>
                            </a:schemeClr>
                          </a:solidFill>
                          <a:latin typeface="+mj-ea"/>
                          <a:ea typeface="+mj-ea"/>
                          <a:cs typeface="+mn-cs"/>
                        </a:rPr>
                        <a:t>&lt;</a:t>
                      </a:r>
                      <a:r>
                        <a:rPr lang="zh-CN" altLang="en-US" sz="1800" b="1" kern="1200" dirty="0">
                          <a:solidFill>
                            <a:srgbClr val="00B050"/>
                          </a:solidFill>
                          <a:latin typeface="+mj-ea"/>
                          <a:ea typeface="+mj-ea"/>
                          <a:cs typeface="+mn-cs"/>
                        </a:rPr>
                        <a:t>理由</a:t>
                      </a:r>
                      <a:r>
                        <a:rPr lang="en-US" altLang="zh-CN" sz="1800" b="0" kern="1200" dirty="0">
                          <a:solidFill>
                            <a:schemeClr val="bg1">
                              <a:lumMod val="50000"/>
                            </a:schemeClr>
                          </a:solidFill>
                          <a:latin typeface="+mj-ea"/>
                          <a:ea typeface="+mj-ea"/>
                          <a:cs typeface="+mn-cs"/>
                        </a:rPr>
                        <a:t>&gt;</a:t>
                      </a:r>
                      <a:r>
                        <a:rPr lang="zh-CN" altLang="en-US" sz="1800" b="0" kern="1200" dirty="0">
                          <a:solidFill>
                            <a:schemeClr val="bg1">
                              <a:lumMod val="50000"/>
                            </a:schemeClr>
                          </a:solidFill>
                          <a:latin typeface="+mj-ea"/>
                          <a:ea typeface="+mj-ea"/>
                          <a:cs typeface="+mn-cs"/>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91988481"/>
                  </a:ext>
                </a:extLst>
              </a:tr>
            </a:tbl>
          </a:graphicData>
        </a:graphic>
      </p:graphicFrame>
      <p:grpSp>
        <p:nvGrpSpPr>
          <p:cNvPr id="13" name="StickyNote"/>
          <p:cNvGrpSpPr/>
          <p:nvPr>
            <p:custDataLst>
              <p:custData r:id="rId1"/>
            </p:custDataLst>
          </p:nvPr>
        </p:nvGrpSpPr>
        <p:grpSpPr>
          <a:xfrm>
            <a:off x="566549" y="4455738"/>
            <a:ext cx="1371600" cy="1485673"/>
            <a:chOff x="3886200" y="2629127"/>
            <a:chExt cx="1371600" cy="1485673"/>
          </a:xfrm>
        </p:grpSpPr>
        <p:sp>
          <p:nvSpPr>
            <p:cNvPr id="14" name="Content"/>
            <p:cNvSpPr/>
            <p:nvPr/>
          </p:nvSpPr>
          <p:spPr>
            <a:xfrm>
              <a:off x="3886200" y="2743200"/>
              <a:ext cx="1371600" cy="1371600"/>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pPr>
                <a:buNone/>
              </a:pPr>
              <a:endParaRPr lang="en-US" altLang="zh-CN" sz="1400" dirty="0">
                <a:solidFill>
                  <a:sysClr val="windowText" lastClr="000000"/>
                </a:solidFill>
                <a:latin typeface="+mj-ea"/>
                <a:ea typeface="+mj-ea"/>
                <a:cs typeface="Segoe UI" pitchFamily="34" charset="0"/>
              </a:endParaRPr>
            </a:p>
            <a:p>
              <a:pPr>
                <a:buNone/>
              </a:pPr>
              <a:r>
                <a:rPr lang="zh-CN" altLang="en-US" sz="1400" dirty="0">
                  <a:solidFill>
                    <a:sysClr val="windowText" lastClr="000000"/>
                  </a:solidFill>
                  <a:latin typeface="+mj-ea"/>
                  <a:ea typeface="+mj-ea"/>
                  <a:cs typeface="Segoe UI" pitchFamily="34" charset="0"/>
                </a:rPr>
                <a:t>作为客人，我想预定酒店客房。</a:t>
              </a:r>
              <a:endParaRPr lang="en-US" sz="1400" dirty="0">
                <a:solidFill>
                  <a:sysClr val="windowText" lastClr="000000"/>
                </a:solidFill>
                <a:latin typeface="+mj-ea"/>
                <a:ea typeface="+mj-ea"/>
                <a:cs typeface="Segoe UI" pitchFamily="34" charset="0"/>
              </a:endParaRPr>
            </a:p>
          </p:txBody>
        </p:sp>
        <p:sp>
          <p:nvSpPr>
            <p:cNvPr id="15" name="Tape"/>
            <p:cNvSpPr/>
            <p:nvPr/>
          </p:nvSpPr>
          <p:spPr>
            <a:xfrm rot="401918">
              <a:off x="4290086" y="2629127"/>
              <a:ext cx="563828"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nvGrpSpPr>
          <p:cNvPr id="16" name="StickyNote"/>
          <p:cNvGrpSpPr/>
          <p:nvPr>
            <p:custDataLst>
              <p:custData r:id="rId2"/>
            </p:custDataLst>
          </p:nvPr>
        </p:nvGrpSpPr>
        <p:grpSpPr>
          <a:xfrm>
            <a:off x="2331394" y="4455738"/>
            <a:ext cx="1371600" cy="1485673"/>
            <a:chOff x="3886200" y="2629127"/>
            <a:chExt cx="1371600" cy="1485673"/>
          </a:xfrm>
        </p:grpSpPr>
        <p:sp>
          <p:nvSpPr>
            <p:cNvPr id="17" name="Content"/>
            <p:cNvSpPr/>
            <p:nvPr/>
          </p:nvSpPr>
          <p:spPr>
            <a:xfrm>
              <a:off x="3886200" y="2743200"/>
              <a:ext cx="1371600" cy="1371600"/>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pPr>
                <a:buNone/>
              </a:pPr>
              <a:endParaRPr lang="en-US" altLang="zh-CN" sz="1400" dirty="0">
                <a:solidFill>
                  <a:sysClr val="windowText" lastClr="000000"/>
                </a:solidFill>
                <a:latin typeface="+mj-ea"/>
                <a:ea typeface="+mj-ea"/>
                <a:cs typeface="Segoe UI" pitchFamily="34" charset="0"/>
              </a:endParaRPr>
            </a:p>
            <a:p>
              <a:pPr>
                <a:buNone/>
              </a:pPr>
              <a:r>
                <a:rPr lang="zh-CN" altLang="en-US" sz="1400" dirty="0">
                  <a:solidFill>
                    <a:sysClr val="windowText" lastClr="000000"/>
                  </a:solidFill>
                  <a:latin typeface="+mj-ea"/>
                  <a:ea typeface="+mj-ea"/>
                  <a:cs typeface="Segoe UI" pitchFamily="34" charset="0"/>
                </a:rPr>
                <a:t>作为客人，我想取消预定。</a:t>
              </a:r>
              <a:endParaRPr lang="en-US" sz="1400" dirty="0">
                <a:solidFill>
                  <a:sysClr val="windowText" lastClr="000000"/>
                </a:solidFill>
                <a:latin typeface="+mj-ea"/>
                <a:ea typeface="+mj-ea"/>
                <a:cs typeface="Segoe UI" pitchFamily="34" charset="0"/>
              </a:endParaRPr>
            </a:p>
          </p:txBody>
        </p:sp>
        <p:sp>
          <p:nvSpPr>
            <p:cNvPr id="18" name="Tape"/>
            <p:cNvSpPr/>
            <p:nvPr/>
          </p:nvSpPr>
          <p:spPr>
            <a:xfrm rot="401918">
              <a:off x="4290086" y="2629127"/>
              <a:ext cx="563828"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nvGrpSpPr>
          <p:cNvPr id="19" name="StickyNote"/>
          <p:cNvGrpSpPr/>
          <p:nvPr>
            <p:custDataLst>
              <p:custData r:id="rId3"/>
            </p:custDataLst>
          </p:nvPr>
        </p:nvGrpSpPr>
        <p:grpSpPr>
          <a:xfrm>
            <a:off x="5885283" y="4512774"/>
            <a:ext cx="1371600" cy="1440427"/>
            <a:chOff x="3886200" y="2629127"/>
            <a:chExt cx="1371600" cy="1440427"/>
          </a:xfrm>
        </p:grpSpPr>
        <p:sp>
          <p:nvSpPr>
            <p:cNvPr id="20" name="Content"/>
            <p:cNvSpPr/>
            <p:nvPr/>
          </p:nvSpPr>
          <p:spPr>
            <a:xfrm>
              <a:off x="3886200" y="2697954"/>
              <a:ext cx="1371600" cy="1371600"/>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fontScale="92500"/>
            </a:bodyPr>
            <a:lstStyle/>
            <a:p>
              <a:pPr>
                <a:buNone/>
              </a:pPr>
              <a:r>
                <a:rPr lang="zh-CN" altLang="en-US" sz="1400" dirty="0">
                  <a:solidFill>
                    <a:sysClr val="windowText" lastClr="000000"/>
                  </a:solidFill>
                  <a:latin typeface="+mj-ea"/>
                  <a:ea typeface="+mj-ea"/>
                  <a:cs typeface="Segoe UI" pitchFamily="34" charset="0"/>
                </a:rPr>
                <a:t>作为空中飞人，我想重新预定我之前坐过的航班，以便节省预定经常乘坐航班的时间。</a:t>
              </a:r>
              <a:endParaRPr lang="en-US" sz="1400" dirty="0">
                <a:solidFill>
                  <a:sysClr val="windowText" lastClr="000000"/>
                </a:solidFill>
                <a:latin typeface="+mj-ea"/>
                <a:ea typeface="+mj-ea"/>
                <a:cs typeface="Segoe UI" pitchFamily="34" charset="0"/>
              </a:endParaRPr>
            </a:p>
          </p:txBody>
        </p:sp>
        <p:sp>
          <p:nvSpPr>
            <p:cNvPr id="21" name="Tape"/>
            <p:cNvSpPr/>
            <p:nvPr/>
          </p:nvSpPr>
          <p:spPr>
            <a:xfrm rot="401918">
              <a:off x="4290086" y="2629127"/>
              <a:ext cx="563828"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nvGrpSpPr>
          <p:cNvPr id="22" name="StickyNote"/>
          <p:cNvGrpSpPr/>
          <p:nvPr>
            <p:custDataLst>
              <p:custData r:id="rId4"/>
            </p:custDataLst>
          </p:nvPr>
        </p:nvGrpSpPr>
        <p:grpSpPr>
          <a:xfrm>
            <a:off x="4120438" y="4452021"/>
            <a:ext cx="1371600" cy="1485673"/>
            <a:chOff x="3886200" y="2629127"/>
            <a:chExt cx="1371600" cy="1485673"/>
          </a:xfrm>
        </p:grpSpPr>
        <p:sp>
          <p:nvSpPr>
            <p:cNvPr id="23" name="Content"/>
            <p:cNvSpPr/>
            <p:nvPr/>
          </p:nvSpPr>
          <p:spPr>
            <a:xfrm>
              <a:off x="3886200" y="2743200"/>
              <a:ext cx="1371600" cy="1371600"/>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pPr>
                <a:buNone/>
              </a:pPr>
              <a:endParaRPr lang="en-US" altLang="zh-CN" sz="1400" dirty="0">
                <a:solidFill>
                  <a:sysClr val="windowText" lastClr="000000"/>
                </a:solidFill>
                <a:latin typeface="+mj-ea"/>
                <a:ea typeface="+mj-ea"/>
                <a:cs typeface="Segoe UI" pitchFamily="34" charset="0"/>
              </a:endParaRPr>
            </a:p>
            <a:p>
              <a:pPr>
                <a:buNone/>
              </a:pPr>
              <a:r>
                <a:rPr lang="zh-CN" altLang="en-US" sz="1400" dirty="0">
                  <a:solidFill>
                    <a:sysClr val="windowText" lastClr="000000"/>
                  </a:solidFill>
                  <a:latin typeface="+mj-ea"/>
                  <a:ea typeface="+mj-ea"/>
                  <a:cs typeface="Segoe UI" pitchFamily="34" charset="0"/>
                </a:rPr>
                <a:t>作为渡假游客，我需要看到酒店房间的照片。</a:t>
              </a:r>
              <a:endParaRPr lang="en-US" sz="1400" dirty="0">
                <a:solidFill>
                  <a:sysClr val="windowText" lastClr="000000"/>
                </a:solidFill>
                <a:latin typeface="+mj-ea"/>
                <a:ea typeface="+mj-ea"/>
                <a:cs typeface="Segoe UI" pitchFamily="34" charset="0"/>
              </a:endParaRPr>
            </a:p>
          </p:txBody>
        </p:sp>
        <p:sp>
          <p:nvSpPr>
            <p:cNvPr id="24" name="Tape"/>
            <p:cNvSpPr/>
            <p:nvPr/>
          </p:nvSpPr>
          <p:spPr>
            <a:xfrm rot="401918">
              <a:off x="4290086" y="2629127"/>
              <a:ext cx="563828"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sp>
        <p:nvSpPr>
          <p:cNvPr id="3" name="矩形 2">
            <a:extLst>
              <a:ext uri="{FF2B5EF4-FFF2-40B4-BE49-F238E27FC236}">
                <a16:creationId xmlns:a16="http://schemas.microsoft.com/office/drawing/2014/main" id="{3DD27506-A83F-42D2-82EF-E6AA6E352B20}"/>
              </a:ext>
            </a:extLst>
          </p:cNvPr>
          <p:cNvSpPr/>
          <p:nvPr/>
        </p:nvSpPr>
        <p:spPr>
          <a:xfrm>
            <a:off x="9312728" y="1173812"/>
            <a:ext cx="54429" cy="4818774"/>
          </a:xfrm>
          <a:prstGeom prst="rect">
            <a:avLst/>
          </a:pr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1FD464AC-06BA-499A-ADD1-ED85C2ECC090}"/>
              </a:ext>
            </a:extLst>
          </p:cNvPr>
          <p:cNvSpPr/>
          <p:nvPr/>
        </p:nvSpPr>
        <p:spPr>
          <a:xfrm>
            <a:off x="9628414" y="1918608"/>
            <a:ext cx="2080551" cy="593271"/>
          </a:xfrm>
          <a:prstGeom prst="rect">
            <a:avLst/>
          </a:prstGeom>
          <a:solidFill>
            <a:schemeClr val="tx1">
              <a:lumMod val="9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b="1" dirty="0">
                <a:solidFill>
                  <a:schemeClr val="accent4">
                    <a:lumMod val="10000"/>
                  </a:schemeClr>
                </a:solidFill>
                <a:latin typeface="+mj-ea"/>
                <a:ea typeface="+mj-ea"/>
              </a:rPr>
              <a:t>制定计划</a:t>
            </a:r>
          </a:p>
        </p:txBody>
      </p:sp>
      <p:sp>
        <p:nvSpPr>
          <p:cNvPr id="26" name="矩形 25">
            <a:extLst>
              <a:ext uri="{FF2B5EF4-FFF2-40B4-BE49-F238E27FC236}">
                <a16:creationId xmlns:a16="http://schemas.microsoft.com/office/drawing/2014/main" id="{BCFB65E0-A1BE-4AB6-9BCB-E10C712E756C}"/>
              </a:ext>
            </a:extLst>
          </p:cNvPr>
          <p:cNvSpPr/>
          <p:nvPr/>
        </p:nvSpPr>
        <p:spPr>
          <a:xfrm>
            <a:off x="9628413" y="2632101"/>
            <a:ext cx="2080551" cy="593271"/>
          </a:xfrm>
          <a:prstGeom prst="rect">
            <a:avLst/>
          </a:prstGeom>
          <a:solidFill>
            <a:schemeClr val="tx1">
              <a:lumMod val="9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b="1" dirty="0">
                <a:solidFill>
                  <a:schemeClr val="accent4">
                    <a:lumMod val="10000"/>
                  </a:schemeClr>
                </a:solidFill>
                <a:latin typeface="+mj-ea"/>
                <a:ea typeface="+mj-ea"/>
              </a:rPr>
              <a:t>安排优先级</a:t>
            </a:r>
          </a:p>
        </p:txBody>
      </p:sp>
      <p:sp>
        <p:nvSpPr>
          <p:cNvPr id="27" name="矩形 26">
            <a:extLst>
              <a:ext uri="{FF2B5EF4-FFF2-40B4-BE49-F238E27FC236}">
                <a16:creationId xmlns:a16="http://schemas.microsoft.com/office/drawing/2014/main" id="{430EA722-37BD-490D-9A93-BC8B5DB0A3AD}"/>
              </a:ext>
            </a:extLst>
          </p:cNvPr>
          <p:cNvSpPr/>
          <p:nvPr/>
        </p:nvSpPr>
        <p:spPr>
          <a:xfrm>
            <a:off x="9628413" y="3345595"/>
            <a:ext cx="2080551" cy="593271"/>
          </a:xfrm>
          <a:prstGeom prst="rect">
            <a:avLst/>
          </a:prstGeom>
          <a:solidFill>
            <a:schemeClr val="tx1">
              <a:lumMod val="9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b="1" dirty="0">
                <a:solidFill>
                  <a:schemeClr val="accent4">
                    <a:lumMod val="10000"/>
                  </a:schemeClr>
                </a:solidFill>
                <a:latin typeface="+mj-ea"/>
                <a:ea typeface="+mj-ea"/>
              </a:rPr>
              <a:t>估算工作量</a:t>
            </a:r>
          </a:p>
        </p:txBody>
      </p:sp>
    </p:spTree>
    <p:extLst>
      <p:ext uri="{BB962C8B-B14F-4D97-AF65-F5344CB8AC3E}">
        <p14:creationId xmlns:p14="http://schemas.microsoft.com/office/powerpoint/2010/main" val="283382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2.3. </a:t>
            </a:r>
            <a:r>
              <a:rPr lang="zh-CN" altLang="en-US" dirty="0"/>
              <a:t>细化故事用户故事</a:t>
            </a:r>
          </a:p>
        </p:txBody>
      </p:sp>
      <p:sp>
        <p:nvSpPr>
          <p:cNvPr id="6" name="文本框 5"/>
          <p:cNvSpPr txBox="1"/>
          <p:nvPr/>
        </p:nvSpPr>
        <p:spPr>
          <a:xfrm>
            <a:off x="585368" y="1066044"/>
            <a:ext cx="7617018" cy="4034951"/>
          </a:xfrm>
          <a:prstGeom prst="rect">
            <a:avLst/>
          </a:prstGeom>
          <a:noFill/>
        </p:spPr>
        <p:txBody>
          <a:bodyPr wrap="square" rtlCol="0">
            <a:spAutoFit/>
          </a:bodyPr>
          <a:lstStyle/>
          <a:p>
            <a:pPr>
              <a:lnSpc>
                <a:spcPct val="150000"/>
              </a:lnSpc>
              <a:buNone/>
            </a:pPr>
            <a:r>
              <a:rPr lang="zh-CN" altLang="en-US" sz="2800" b="1" dirty="0">
                <a:latin typeface="+mj-ea"/>
                <a:ea typeface="+mj-ea"/>
              </a:rPr>
              <a:t>作为客人，我想取消预定</a:t>
            </a:r>
            <a:endParaRPr lang="en-US" altLang="zh-CN" sz="2800" b="1" dirty="0">
              <a:latin typeface="+mj-ea"/>
              <a:ea typeface="+mj-ea"/>
            </a:endParaRPr>
          </a:p>
          <a:p>
            <a:pPr lvl="1">
              <a:lnSpc>
                <a:spcPct val="150000"/>
              </a:lnSpc>
            </a:pPr>
            <a:r>
              <a:rPr lang="zh-CN" altLang="en-US" dirty="0">
                <a:latin typeface="+mj-ea"/>
                <a:ea typeface="+mj-ea"/>
              </a:rPr>
              <a:t> 客人全额退款还是部分退款？</a:t>
            </a:r>
            <a:endParaRPr lang="en-US" altLang="zh-CN" dirty="0">
              <a:latin typeface="+mj-ea"/>
              <a:ea typeface="+mj-ea"/>
            </a:endParaRPr>
          </a:p>
          <a:p>
            <a:pPr lvl="2">
              <a:lnSpc>
                <a:spcPct val="150000"/>
              </a:lnSpc>
            </a:pPr>
            <a:r>
              <a:rPr lang="zh-CN" altLang="en-US" dirty="0">
                <a:latin typeface="+mj-ea"/>
                <a:ea typeface="+mj-ea"/>
              </a:rPr>
              <a:t> 退款是直接退回到客人的银行卡还是客人在本系统的抵扣卡？</a:t>
            </a:r>
            <a:endParaRPr lang="en-US" altLang="zh-CN" dirty="0">
              <a:latin typeface="+mj-ea"/>
              <a:ea typeface="+mj-ea"/>
            </a:endParaRPr>
          </a:p>
          <a:p>
            <a:pPr lvl="1">
              <a:lnSpc>
                <a:spcPct val="150000"/>
              </a:lnSpc>
            </a:pPr>
            <a:r>
              <a:rPr lang="en-US" altLang="zh-CN" dirty="0">
                <a:latin typeface="+mj-ea"/>
                <a:ea typeface="+mj-ea"/>
              </a:rPr>
              <a:t> </a:t>
            </a:r>
            <a:r>
              <a:rPr lang="zh-CN" altLang="en-US" dirty="0">
                <a:latin typeface="+mj-ea"/>
                <a:ea typeface="+mj-ea"/>
              </a:rPr>
              <a:t>在预定的时间到达之前多久才可以取消预定？</a:t>
            </a:r>
            <a:endParaRPr lang="en-US" altLang="zh-CN" dirty="0">
              <a:latin typeface="+mj-ea"/>
              <a:ea typeface="+mj-ea"/>
            </a:endParaRPr>
          </a:p>
          <a:p>
            <a:pPr lvl="2">
              <a:lnSpc>
                <a:spcPct val="150000"/>
              </a:lnSpc>
            </a:pPr>
            <a:r>
              <a:rPr lang="en-US" altLang="zh-CN" dirty="0">
                <a:latin typeface="+mj-ea"/>
                <a:ea typeface="+mj-ea"/>
              </a:rPr>
              <a:t> </a:t>
            </a:r>
            <a:r>
              <a:rPr lang="zh-CN" altLang="en-US" dirty="0">
                <a:latin typeface="+mj-ea"/>
                <a:ea typeface="+mj-ea"/>
              </a:rPr>
              <a:t>加盟本系统的所有酒店都是一样的规则吗？</a:t>
            </a:r>
            <a:endParaRPr lang="en-US" altLang="zh-CN" dirty="0">
              <a:latin typeface="+mj-ea"/>
              <a:ea typeface="+mj-ea"/>
            </a:endParaRPr>
          </a:p>
          <a:p>
            <a:pPr lvl="2">
              <a:lnSpc>
                <a:spcPct val="150000"/>
              </a:lnSpc>
            </a:pPr>
            <a:r>
              <a:rPr lang="en-US" altLang="zh-CN" dirty="0">
                <a:latin typeface="+mj-ea"/>
                <a:ea typeface="+mj-ea"/>
              </a:rPr>
              <a:t> </a:t>
            </a:r>
            <a:r>
              <a:rPr lang="zh-CN" altLang="en-US" dirty="0">
                <a:latin typeface="+mj-ea"/>
                <a:ea typeface="+mj-ea"/>
              </a:rPr>
              <a:t>对所有的客人都是一样的吗？对驴友是否可以推迟一些？</a:t>
            </a:r>
            <a:endParaRPr lang="en-US" altLang="zh-CN" dirty="0">
              <a:latin typeface="+mj-ea"/>
              <a:ea typeface="+mj-ea"/>
            </a:endParaRPr>
          </a:p>
          <a:p>
            <a:pPr lvl="1">
              <a:lnSpc>
                <a:spcPct val="150000"/>
              </a:lnSpc>
            </a:pPr>
            <a:r>
              <a:rPr lang="en-US" altLang="zh-CN" dirty="0">
                <a:latin typeface="+mj-ea"/>
                <a:ea typeface="+mj-ea"/>
              </a:rPr>
              <a:t> </a:t>
            </a:r>
            <a:r>
              <a:rPr lang="zh-CN" altLang="en-US" dirty="0">
                <a:latin typeface="+mj-ea"/>
                <a:ea typeface="+mj-ea"/>
              </a:rPr>
              <a:t>需要给客人提供确认取消的消息吗？</a:t>
            </a:r>
            <a:endParaRPr lang="en-US" altLang="zh-CN" dirty="0">
              <a:latin typeface="+mj-ea"/>
              <a:ea typeface="+mj-ea"/>
            </a:endParaRPr>
          </a:p>
          <a:p>
            <a:pPr lvl="2">
              <a:lnSpc>
                <a:spcPct val="150000"/>
              </a:lnSpc>
            </a:pPr>
            <a:r>
              <a:rPr lang="en-US" altLang="zh-CN" dirty="0">
                <a:latin typeface="+mj-ea"/>
                <a:ea typeface="+mj-ea"/>
              </a:rPr>
              <a:t> </a:t>
            </a:r>
            <a:r>
              <a:rPr lang="zh-CN" altLang="en-US" dirty="0">
                <a:latin typeface="+mj-ea"/>
                <a:ea typeface="+mj-ea"/>
              </a:rPr>
              <a:t>如何做？</a:t>
            </a:r>
          </a:p>
        </p:txBody>
      </p:sp>
      <p:sp>
        <p:nvSpPr>
          <p:cNvPr id="4" name="矩形 3">
            <a:extLst>
              <a:ext uri="{FF2B5EF4-FFF2-40B4-BE49-F238E27FC236}">
                <a16:creationId xmlns:a16="http://schemas.microsoft.com/office/drawing/2014/main" id="{1CFF58F1-22DA-4F60-BD10-A9CDA60B7389}"/>
              </a:ext>
            </a:extLst>
          </p:cNvPr>
          <p:cNvSpPr/>
          <p:nvPr/>
        </p:nvSpPr>
        <p:spPr>
          <a:xfrm>
            <a:off x="9312728" y="1173812"/>
            <a:ext cx="54429" cy="4818774"/>
          </a:xfrm>
          <a:prstGeom prst="rect">
            <a:avLst/>
          </a:pr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50F7155-968E-482B-9432-DA8997DEA0AA}"/>
              </a:ext>
            </a:extLst>
          </p:cNvPr>
          <p:cNvSpPr/>
          <p:nvPr/>
        </p:nvSpPr>
        <p:spPr>
          <a:xfrm>
            <a:off x="9628414" y="1918608"/>
            <a:ext cx="2080551" cy="593271"/>
          </a:xfrm>
          <a:prstGeom prst="rect">
            <a:avLst/>
          </a:prstGeom>
          <a:solidFill>
            <a:schemeClr val="tx1">
              <a:lumMod val="9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b="1" dirty="0">
                <a:solidFill>
                  <a:schemeClr val="accent4">
                    <a:lumMod val="10000"/>
                  </a:schemeClr>
                </a:solidFill>
                <a:latin typeface="+mj-ea"/>
                <a:ea typeface="+mj-ea"/>
              </a:rPr>
              <a:t>制定计划</a:t>
            </a:r>
          </a:p>
        </p:txBody>
      </p:sp>
      <p:sp>
        <p:nvSpPr>
          <p:cNvPr id="7" name="矩形 6">
            <a:extLst>
              <a:ext uri="{FF2B5EF4-FFF2-40B4-BE49-F238E27FC236}">
                <a16:creationId xmlns:a16="http://schemas.microsoft.com/office/drawing/2014/main" id="{A2FBA6FD-2C36-4408-8F92-85ADC3C3B473}"/>
              </a:ext>
            </a:extLst>
          </p:cNvPr>
          <p:cNvSpPr/>
          <p:nvPr/>
        </p:nvSpPr>
        <p:spPr>
          <a:xfrm>
            <a:off x="9628413" y="2632101"/>
            <a:ext cx="2080551" cy="593271"/>
          </a:xfrm>
          <a:prstGeom prst="rect">
            <a:avLst/>
          </a:prstGeom>
          <a:solidFill>
            <a:schemeClr val="tx1">
              <a:lumMod val="9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b="1" dirty="0">
                <a:solidFill>
                  <a:schemeClr val="accent4">
                    <a:lumMod val="10000"/>
                  </a:schemeClr>
                </a:solidFill>
                <a:latin typeface="+mj-ea"/>
                <a:ea typeface="+mj-ea"/>
              </a:rPr>
              <a:t>安排优先级</a:t>
            </a:r>
          </a:p>
        </p:txBody>
      </p:sp>
      <p:sp>
        <p:nvSpPr>
          <p:cNvPr id="8" name="矩形 7">
            <a:extLst>
              <a:ext uri="{FF2B5EF4-FFF2-40B4-BE49-F238E27FC236}">
                <a16:creationId xmlns:a16="http://schemas.microsoft.com/office/drawing/2014/main" id="{D53F83C0-B0B6-48BF-AB66-E87A29BF41C3}"/>
              </a:ext>
            </a:extLst>
          </p:cNvPr>
          <p:cNvSpPr/>
          <p:nvPr/>
        </p:nvSpPr>
        <p:spPr>
          <a:xfrm>
            <a:off x="9628413" y="3345595"/>
            <a:ext cx="2080551" cy="593271"/>
          </a:xfrm>
          <a:prstGeom prst="rect">
            <a:avLst/>
          </a:prstGeom>
          <a:solidFill>
            <a:schemeClr val="tx1">
              <a:lumMod val="9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b="1" dirty="0">
                <a:solidFill>
                  <a:schemeClr val="accent4">
                    <a:lumMod val="10000"/>
                  </a:schemeClr>
                </a:solidFill>
                <a:latin typeface="+mj-ea"/>
                <a:ea typeface="+mj-ea"/>
              </a:rPr>
              <a:t>估算工作量</a:t>
            </a:r>
          </a:p>
        </p:txBody>
      </p:sp>
    </p:spTree>
    <p:extLst>
      <p:ext uri="{BB962C8B-B14F-4D97-AF65-F5344CB8AC3E}">
        <p14:creationId xmlns:p14="http://schemas.microsoft.com/office/powerpoint/2010/main" val="26250827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 y="11561"/>
            <a:ext cx="12130679" cy="480060"/>
          </a:xfrm>
        </p:spPr>
        <p:txBody>
          <a:bodyPr/>
          <a:lstStyle/>
          <a:p>
            <a:r>
              <a:rPr lang="en-US" altLang="zh-CN" dirty="0"/>
              <a:t>2.3.1. </a:t>
            </a:r>
            <a:r>
              <a:rPr lang="zh-CN" altLang="en-US" dirty="0"/>
              <a:t>从相关人的满意度着手细化</a:t>
            </a:r>
          </a:p>
        </p:txBody>
      </p:sp>
      <p:grpSp>
        <p:nvGrpSpPr>
          <p:cNvPr id="4" name="StickyNote"/>
          <p:cNvGrpSpPr/>
          <p:nvPr>
            <p:custDataLst>
              <p:custData r:id="rId1"/>
            </p:custDataLst>
          </p:nvPr>
        </p:nvGrpSpPr>
        <p:grpSpPr>
          <a:xfrm>
            <a:off x="386398" y="836960"/>
            <a:ext cx="2969949" cy="3787854"/>
            <a:chOff x="3886200" y="2629127"/>
            <a:chExt cx="1371600" cy="1632445"/>
          </a:xfrm>
        </p:grpSpPr>
        <p:sp>
          <p:nvSpPr>
            <p:cNvPr id="5" name="Content"/>
            <p:cNvSpPr/>
            <p:nvPr/>
          </p:nvSpPr>
          <p:spPr>
            <a:xfrm>
              <a:off x="3886200" y="2743200"/>
              <a:ext cx="1371600" cy="1518372"/>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pPr>
                <a:buNone/>
              </a:pPr>
              <a:endParaRPr lang="en-US" altLang="zh-CN" dirty="0">
                <a:solidFill>
                  <a:sysClr val="windowText" lastClr="000000"/>
                </a:solidFill>
                <a:latin typeface="+mj-ea"/>
                <a:ea typeface="+mj-ea"/>
                <a:cs typeface="Segoe UI" pitchFamily="34" charset="0"/>
              </a:endParaRPr>
            </a:p>
            <a:p>
              <a:pPr>
                <a:buNone/>
              </a:pPr>
              <a:r>
                <a:rPr lang="zh-CN" altLang="en-US" dirty="0">
                  <a:solidFill>
                    <a:sysClr val="windowText" lastClr="000000"/>
                  </a:solidFill>
                  <a:latin typeface="+mj-ea"/>
                  <a:ea typeface="+mj-ea"/>
                  <a:cs typeface="Segoe UI" pitchFamily="34" charset="0"/>
                </a:rPr>
                <a:t>作为客人，我想取消预定。</a:t>
              </a:r>
              <a:endParaRPr lang="en-US" dirty="0">
                <a:solidFill>
                  <a:sysClr val="windowText" lastClr="000000"/>
                </a:solidFill>
                <a:latin typeface="+mj-ea"/>
                <a:ea typeface="+mj-ea"/>
                <a:cs typeface="Segoe UI" pitchFamily="34" charset="0"/>
              </a:endParaRPr>
            </a:p>
          </p:txBody>
        </p:sp>
        <p:sp>
          <p:nvSpPr>
            <p:cNvPr id="6" name="Tape"/>
            <p:cNvSpPr/>
            <p:nvPr/>
          </p:nvSpPr>
          <p:spPr>
            <a:xfrm rot="401918">
              <a:off x="4290086" y="2629127"/>
              <a:ext cx="563828"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sp>
        <p:nvSpPr>
          <p:cNvPr id="7" name="文本框 6"/>
          <p:cNvSpPr txBox="1"/>
          <p:nvPr/>
        </p:nvSpPr>
        <p:spPr>
          <a:xfrm>
            <a:off x="3535228" y="1051942"/>
            <a:ext cx="8496728" cy="2123658"/>
          </a:xfrm>
          <a:prstGeom prst="rect">
            <a:avLst/>
          </a:prstGeom>
          <a:noFill/>
        </p:spPr>
        <p:txBody>
          <a:bodyPr wrap="square" rtlCol="0">
            <a:spAutoFit/>
          </a:bodyPr>
          <a:lstStyle/>
          <a:p>
            <a:pPr marL="342900" indent="-342900">
              <a:lnSpc>
                <a:spcPct val="150000"/>
              </a:lnSpc>
              <a:buFont typeface="+mj-lt"/>
              <a:buAutoNum type="arabicPeriod"/>
            </a:pPr>
            <a:r>
              <a:rPr lang="zh-CN" altLang="en-US" sz="2000" dirty="0">
                <a:latin typeface="+mj-ea"/>
                <a:ea typeface="+mj-ea"/>
              </a:rPr>
              <a:t>确认为本系统优质会员的客人，当天取消预定的免费；</a:t>
            </a:r>
            <a:endParaRPr lang="en-US" altLang="zh-CN" sz="2000" dirty="0">
              <a:latin typeface="+mj-ea"/>
              <a:ea typeface="+mj-ea"/>
            </a:endParaRPr>
          </a:p>
          <a:p>
            <a:pPr marL="342900" indent="-342900">
              <a:lnSpc>
                <a:spcPct val="150000"/>
              </a:lnSpc>
              <a:buFont typeface="+mj-lt"/>
              <a:buAutoNum type="arabicPeriod"/>
            </a:pPr>
            <a:r>
              <a:rPr lang="zh-CN" altLang="en-US" sz="2000" dirty="0">
                <a:latin typeface="+mj-ea"/>
                <a:ea typeface="+mj-ea"/>
              </a:rPr>
              <a:t>确认为本系统普通会员的客人，当天取消预定的，收取</a:t>
            </a:r>
            <a:r>
              <a:rPr lang="en-US" altLang="zh-CN" sz="2000" dirty="0">
                <a:latin typeface="+mj-ea"/>
                <a:ea typeface="+mj-ea"/>
              </a:rPr>
              <a:t>10%</a:t>
            </a:r>
            <a:r>
              <a:rPr lang="zh-CN" altLang="en-US" sz="2000" dirty="0">
                <a:latin typeface="+mj-ea"/>
                <a:ea typeface="+mj-ea"/>
              </a:rPr>
              <a:t>的手续费；</a:t>
            </a:r>
            <a:endParaRPr lang="en-US" altLang="zh-CN" sz="2000" dirty="0">
              <a:latin typeface="+mj-ea"/>
              <a:ea typeface="+mj-ea"/>
            </a:endParaRPr>
          </a:p>
          <a:p>
            <a:pPr marL="342900" indent="-342900">
              <a:lnSpc>
                <a:spcPct val="150000"/>
              </a:lnSpc>
              <a:buFont typeface="+mj-lt"/>
              <a:buAutoNum type="arabicPeriod"/>
            </a:pPr>
            <a:r>
              <a:rPr lang="zh-CN" altLang="en-US" sz="2000" dirty="0">
                <a:latin typeface="+mj-ea"/>
                <a:ea typeface="+mj-ea"/>
              </a:rPr>
              <a:t>确认取消预定的电子邮件已经发出；</a:t>
            </a:r>
            <a:endParaRPr lang="en-US" altLang="zh-CN" sz="2000" dirty="0">
              <a:latin typeface="+mj-ea"/>
              <a:ea typeface="+mj-ea"/>
            </a:endParaRPr>
          </a:p>
          <a:p>
            <a:pPr marL="342900" indent="-342900">
              <a:lnSpc>
                <a:spcPct val="150000"/>
              </a:lnSpc>
              <a:buFont typeface="+mj-lt"/>
              <a:buAutoNum type="arabicPeriod"/>
            </a:pPr>
            <a:r>
              <a:rPr lang="zh-CN" altLang="en-US" sz="2000" dirty="0">
                <a:latin typeface="+mj-ea"/>
                <a:ea typeface="+mj-ea"/>
              </a:rPr>
              <a:t>确认已经任何的取消预定已经通知到相应的酒店。</a:t>
            </a:r>
          </a:p>
        </p:txBody>
      </p:sp>
      <p:sp>
        <p:nvSpPr>
          <p:cNvPr id="8" name="文本框 7"/>
          <p:cNvSpPr txBox="1"/>
          <p:nvPr/>
        </p:nvSpPr>
        <p:spPr>
          <a:xfrm>
            <a:off x="3610489" y="3325998"/>
            <a:ext cx="8262218" cy="1274195"/>
          </a:xfrm>
          <a:prstGeom prst="rect">
            <a:avLst/>
          </a:prstGeom>
          <a:solidFill>
            <a:schemeClr val="bg1">
              <a:lumMod val="20000"/>
              <a:lumOff val="80000"/>
            </a:schemeClr>
          </a:solidFill>
        </p:spPr>
        <p:txBody>
          <a:bodyPr wrap="square" rtlCol="0">
            <a:spAutoFit/>
          </a:bodyPr>
          <a:lstStyle/>
          <a:p>
            <a:pPr marL="342900" indent="-342900">
              <a:lnSpc>
                <a:spcPct val="150000"/>
              </a:lnSpc>
              <a:buFont typeface="+mj-lt"/>
              <a:buAutoNum type="arabicPeriod"/>
            </a:pPr>
            <a:r>
              <a:rPr lang="zh-CN" altLang="en-US" sz="2400" dirty="0">
                <a:latin typeface="+mj-ea"/>
                <a:ea typeface="+mj-ea"/>
              </a:rPr>
              <a:t>产品负责人的满意度条件也可以添加到故事里面；</a:t>
            </a:r>
            <a:endParaRPr lang="en-US" altLang="zh-CN" sz="2400" dirty="0">
              <a:latin typeface="+mj-ea"/>
              <a:ea typeface="+mj-ea"/>
            </a:endParaRPr>
          </a:p>
          <a:p>
            <a:pPr marL="342900" indent="-342900">
              <a:lnSpc>
                <a:spcPct val="150000"/>
              </a:lnSpc>
              <a:buFont typeface="+mj-lt"/>
              <a:buAutoNum type="arabicPeriod"/>
            </a:pPr>
            <a:r>
              <a:rPr lang="zh-CN" altLang="en-US" sz="2400" dirty="0">
                <a:latin typeface="+mj-ea"/>
                <a:ea typeface="+mj-ea"/>
              </a:rPr>
              <a:t>所有的这些内容都是进行测试（验证）的基本依据。</a:t>
            </a:r>
            <a:endParaRPr lang="en-US" altLang="zh-CN" sz="2400" dirty="0">
              <a:latin typeface="+mj-ea"/>
              <a:ea typeface="+mj-ea"/>
            </a:endParaRPr>
          </a:p>
        </p:txBody>
      </p:sp>
      <p:sp>
        <p:nvSpPr>
          <p:cNvPr id="9" name="矩形 8">
            <a:extLst>
              <a:ext uri="{FF2B5EF4-FFF2-40B4-BE49-F238E27FC236}">
                <a16:creationId xmlns:a16="http://schemas.microsoft.com/office/drawing/2014/main" id="{D6844F3C-BD15-4B21-9C69-EBAEFBA961B0}"/>
              </a:ext>
            </a:extLst>
          </p:cNvPr>
          <p:cNvSpPr/>
          <p:nvPr/>
        </p:nvSpPr>
        <p:spPr>
          <a:xfrm rot="5400000" flipH="1">
            <a:off x="6102616" y="-403431"/>
            <a:ext cx="53871" cy="11486311"/>
          </a:xfrm>
          <a:prstGeom prst="rect">
            <a:avLst/>
          </a:pr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ED61217-C753-4E3B-96BB-1ED4E2F9D602}"/>
              </a:ext>
            </a:extLst>
          </p:cNvPr>
          <p:cNvSpPr/>
          <p:nvPr/>
        </p:nvSpPr>
        <p:spPr>
          <a:xfrm>
            <a:off x="2024742" y="5592537"/>
            <a:ext cx="2080551" cy="593271"/>
          </a:xfrm>
          <a:prstGeom prst="rect">
            <a:avLst/>
          </a:prstGeom>
          <a:solidFill>
            <a:schemeClr val="tx1">
              <a:lumMod val="9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b="1" dirty="0">
                <a:solidFill>
                  <a:schemeClr val="accent4">
                    <a:lumMod val="10000"/>
                  </a:schemeClr>
                </a:solidFill>
                <a:latin typeface="+mj-ea"/>
                <a:ea typeface="+mj-ea"/>
              </a:rPr>
              <a:t>制定计划</a:t>
            </a:r>
          </a:p>
        </p:txBody>
      </p:sp>
      <p:sp>
        <p:nvSpPr>
          <p:cNvPr id="11" name="矩形 10">
            <a:extLst>
              <a:ext uri="{FF2B5EF4-FFF2-40B4-BE49-F238E27FC236}">
                <a16:creationId xmlns:a16="http://schemas.microsoft.com/office/drawing/2014/main" id="{B47A6DD3-84AE-4D82-9323-5787F6A05CB5}"/>
              </a:ext>
            </a:extLst>
          </p:cNvPr>
          <p:cNvSpPr/>
          <p:nvPr/>
        </p:nvSpPr>
        <p:spPr>
          <a:xfrm>
            <a:off x="4806042" y="5592536"/>
            <a:ext cx="2080551" cy="593271"/>
          </a:xfrm>
          <a:prstGeom prst="rect">
            <a:avLst/>
          </a:prstGeom>
          <a:solidFill>
            <a:schemeClr val="tx1">
              <a:lumMod val="9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b="1" dirty="0">
                <a:solidFill>
                  <a:schemeClr val="accent4">
                    <a:lumMod val="10000"/>
                  </a:schemeClr>
                </a:solidFill>
                <a:latin typeface="+mj-ea"/>
                <a:ea typeface="+mj-ea"/>
              </a:rPr>
              <a:t>安排优先级</a:t>
            </a:r>
          </a:p>
        </p:txBody>
      </p:sp>
      <p:sp>
        <p:nvSpPr>
          <p:cNvPr id="12" name="矩形 11">
            <a:extLst>
              <a:ext uri="{FF2B5EF4-FFF2-40B4-BE49-F238E27FC236}">
                <a16:creationId xmlns:a16="http://schemas.microsoft.com/office/drawing/2014/main" id="{1878A24F-FCD8-47EA-8E9E-43A0421670D0}"/>
              </a:ext>
            </a:extLst>
          </p:cNvPr>
          <p:cNvSpPr/>
          <p:nvPr/>
        </p:nvSpPr>
        <p:spPr>
          <a:xfrm>
            <a:off x="7467599" y="5592536"/>
            <a:ext cx="2080551" cy="593271"/>
          </a:xfrm>
          <a:prstGeom prst="rect">
            <a:avLst/>
          </a:prstGeom>
          <a:solidFill>
            <a:schemeClr val="tx1">
              <a:lumMod val="9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b="1" dirty="0">
                <a:solidFill>
                  <a:schemeClr val="accent4">
                    <a:lumMod val="10000"/>
                  </a:schemeClr>
                </a:solidFill>
                <a:latin typeface="+mj-ea"/>
                <a:ea typeface="+mj-ea"/>
              </a:rPr>
              <a:t>估算工作量</a:t>
            </a:r>
          </a:p>
        </p:txBody>
      </p:sp>
    </p:spTree>
    <p:extLst>
      <p:ext uri="{BB962C8B-B14F-4D97-AF65-F5344CB8AC3E}">
        <p14:creationId xmlns:p14="http://schemas.microsoft.com/office/powerpoint/2010/main" val="154741104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2.3.2. </a:t>
            </a:r>
            <a:r>
              <a:rPr lang="zh-CN" altLang="en-US" dirty="0"/>
              <a:t>为当前的故事添加更小的故事</a:t>
            </a:r>
          </a:p>
        </p:txBody>
      </p:sp>
      <p:grpSp>
        <p:nvGrpSpPr>
          <p:cNvPr id="3" name="StickyNote"/>
          <p:cNvGrpSpPr/>
          <p:nvPr>
            <p:custDataLst>
              <p:custData r:id="rId1"/>
            </p:custDataLst>
          </p:nvPr>
        </p:nvGrpSpPr>
        <p:grpSpPr>
          <a:xfrm>
            <a:off x="342809" y="1473668"/>
            <a:ext cx="2969949" cy="3677019"/>
            <a:chOff x="3886200" y="2629127"/>
            <a:chExt cx="1371600" cy="1485673"/>
          </a:xfrm>
        </p:grpSpPr>
        <p:sp>
          <p:nvSpPr>
            <p:cNvPr id="4" name="Content"/>
            <p:cNvSpPr/>
            <p:nvPr/>
          </p:nvSpPr>
          <p:spPr>
            <a:xfrm>
              <a:off x="3886200" y="2743200"/>
              <a:ext cx="1371600" cy="1371600"/>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pPr>
                <a:buNone/>
              </a:pPr>
              <a:endParaRPr lang="en-US" altLang="zh-CN" dirty="0">
                <a:solidFill>
                  <a:sysClr val="windowText" lastClr="000000"/>
                </a:solidFill>
                <a:latin typeface="+mj-ea"/>
                <a:ea typeface="+mj-ea"/>
                <a:cs typeface="Segoe UI" pitchFamily="34" charset="0"/>
              </a:endParaRPr>
            </a:p>
            <a:p>
              <a:pPr>
                <a:buNone/>
              </a:pPr>
              <a:r>
                <a:rPr lang="zh-CN" altLang="en-US" dirty="0">
                  <a:solidFill>
                    <a:sysClr val="windowText" lastClr="000000"/>
                  </a:solidFill>
                  <a:latin typeface="+mj-ea"/>
                  <a:ea typeface="+mj-ea"/>
                  <a:cs typeface="Segoe UI" pitchFamily="34" charset="0"/>
                </a:rPr>
                <a:t>作为客人，我想取消预定。</a:t>
              </a:r>
              <a:endParaRPr lang="en-US" dirty="0">
                <a:solidFill>
                  <a:sysClr val="windowText" lastClr="000000"/>
                </a:solidFill>
                <a:latin typeface="+mj-ea"/>
                <a:ea typeface="+mj-ea"/>
                <a:cs typeface="Segoe UI" pitchFamily="34" charset="0"/>
              </a:endParaRPr>
            </a:p>
          </p:txBody>
        </p:sp>
        <p:sp>
          <p:nvSpPr>
            <p:cNvPr id="5" name="Tape"/>
            <p:cNvSpPr/>
            <p:nvPr/>
          </p:nvSpPr>
          <p:spPr>
            <a:xfrm rot="401918">
              <a:off x="4290086" y="2629127"/>
              <a:ext cx="563828"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r>
                <a:rPr lang="zh-CN" altLang="en-US" kern="0" dirty="0">
                  <a:solidFill>
                    <a:schemeClr val="tx1"/>
                  </a:solidFill>
                  <a:latin typeface="Segoe UI"/>
                  <a:ea typeface="+mn-ea"/>
                </a:rPr>
                <a:t>大故事</a:t>
              </a:r>
              <a:endParaRPr kumimoji="0" lang="en-US" b="0" i="0" u="none" strike="noStrike" kern="0" cap="none" spc="0" normalizeH="0" baseline="0" noProof="0" dirty="0">
                <a:ln>
                  <a:noFill/>
                </a:ln>
                <a:solidFill>
                  <a:schemeClr val="tx1"/>
                </a:solidFill>
                <a:effectLst/>
                <a:uLnTx/>
                <a:uFillTx/>
                <a:latin typeface="Segoe UI"/>
                <a:ea typeface="+mn-ea"/>
              </a:endParaRPr>
            </a:p>
          </p:txBody>
        </p:sp>
      </p:grpSp>
      <p:grpSp>
        <p:nvGrpSpPr>
          <p:cNvPr id="6" name="组合 5"/>
          <p:cNvGrpSpPr/>
          <p:nvPr/>
        </p:nvGrpSpPr>
        <p:grpSpPr>
          <a:xfrm>
            <a:off x="3312757" y="1616603"/>
            <a:ext cx="5783105" cy="3534084"/>
            <a:chOff x="3312758" y="1654703"/>
            <a:chExt cx="6713837" cy="3534084"/>
          </a:xfrm>
        </p:grpSpPr>
        <p:grpSp>
          <p:nvGrpSpPr>
            <p:cNvPr id="11" name="StickyNote"/>
            <p:cNvGrpSpPr/>
            <p:nvPr>
              <p:custDataLst>
                <p:custData r:id="rId2"/>
              </p:custDataLst>
            </p:nvPr>
          </p:nvGrpSpPr>
          <p:grpSpPr>
            <a:xfrm>
              <a:off x="6121753" y="1654703"/>
              <a:ext cx="3904842" cy="1080546"/>
              <a:chOff x="3886200" y="2629127"/>
              <a:chExt cx="3904842" cy="1080546"/>
            </a:xfrm>
          </p:grpSpPr>
          <p:sp>
            <p:nvSpPr>
              <p:cNvPr id="12" name="Content"/>
              <p:cNvSpPr/>
              <p:nvPr/>
            </p:nvSpPr>
            <p:spPr>
              <a:xfrm>
                <a:off x="3886200" y="2743200"/>
                <a:ext cx="3904842" cy="966473"/>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pPr>
                  <a:lnSpc>
                    <a:spcPct val="150000"/>
                  </a:lnSpc>
                  <a:buNone/>
                </a:pPr>
                <a:r>
                  <a:rPr lang="zh-CN" altLang="en-US" sz="1400" dirty="0">
                    <a:solidFill>
                      <a:sysClr val="windowText" lastClr="000000"/>
                    </a:solidFill>
                    <a:latin typeface="+mj-ea"/>
                    <a:ea typeface="+mj-ea"/>
                    <a:cs typeface="Segoe UI" pitchFamily="34" charset="0"/>
                  </a:rPr>
                  <a:t>作为系统的优质会员，我能够在预定入住时间前 </a:t>
                </a:r>
                <a:r>
                  <a:rPr lang="en-US" altLang="zh-CN" sz="1400" dirty="0">
                    <a:solidFill>
                      <a:sysClr val="windowText" lastClr="000000"/>
                    </a:solidFill>
                    <a:latin typeface="+mj-ea"/>
                    <a:ea typeface="+mj-ea"/>
                    <a:cs typeface="Segoe UI" pitchFamily="34" charset="0"/>
                  </a:rPr>
                  <a:t>1 </a:t>
                </a:r>
                <a:r>
                  <a:rPr lang="zh-CN" altLang="en-US" sz="1400" dirty="0">
                    <a:solidFill>
                      <a:sysClr val="windowText" lastClr="000000"/>
                    </a:solidFill>
                    <a:latin typeface="+mj-ea"/>
                    <a:ea typeface="+mj-ea"/>
                    <a:cs typeface="Segoe UI" pitchFamily="34" charset="0"/>
                  </a:rPr>
                  <a:t>分钟取消预定。</a:t>
                </a:r>
                <a:endParaRPr lang="en-US" altLang="zh-CN" sz="1400" dirty="0">
                  <a:solidFill>
                    <a:sysClr val="windowText" lastClr="000000"/>
                  </a:solidFill>
                  <a:latin typeface="+mj-ea"/>
                  <a:ea typeface="+mj-ea"/>
                  <a:cs typeface="Segoe UI" pitchFamily="34" charset="0"/>
                </a:endParaRPr>
              </a:p>
            </p:txBody>
          </p:sp>
          <p:sp>
            <p:nvSpPr>
              <p:cNvPr id="13" name="Tape"/>
              <p:cNvSpPr/>
              <p:nvPr/>
            </p:nvSpPr>
            <p:spPr>
              <a:xfrm rot="401918">
                <a:off x="4290086" y="2629127"/>
                <a:ext cx="563828"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50000"/>
                  </a:lnSpc>
                  <a:spcBef>
                    <a:spcPts val="0"/>
                  </a:spcBef>
                  <a:spcAft>
                    <a:spcPts val="0"/>
                  </a:spcAft>
                  <a:buClrTx/>
                  <a:buSzTx/>
                  <a:buFontTx/>
                  <a:buNone/>
                  <a:tabLst/>
                </a:pPr>
                <a:r>
                  <a:rPr kumimoji="0" lang="zh-CN" altLang="en-US" sz="800" b="0" i="0" u="none" strike="noStrike" kern="0" cap="none" spc="0" normalizeH="0" baseline="0" noProof="0" dirty="0">
                    <a:ln>
                      <a:noFill/>
                    </a:ln>
                    <a:solidFill>
                      <a:schemeClr val="tx1"/>
                    </a:solidFill>
                    <a:effectLst/>
                    <a:uLnTx/>
                    <a:uFillTx/>
                    <a:latin typeface="Segoe UI"/>
                    <a:ea typeface="+mn-ea"/>
                    <a:cs typeface="+mn-cs"/>
                  </a:rPr>
                  <a:t>小故事</a:t>
                </a:r>
                <a:endParaRPr kumimoji="0" lang="en-US" sz="800" b="0" i="0" u="none" strike="noStrike" kern="0" cap="none" spc="0" normalizeH="0" baseline="0" noProof="0" dirty="0">
                  <a:ln>
                    <a:noFill/>
                  </a:ln>
                  <a:solidFill>
                    <a:schemeClr val="tx1"/>
                  </a:solidFill>
                  <a:effectLst/>
                  <a:uLnTx/>
                  <a:uFillTx/>
                  <a:latin typeface="Segoe UI"/>
                  <a:ea typeface="+mn-ea"/>
                  <a:cs typeface="+mn-cs"/>
                </a:endParaRPr>
              </a:p>
            </p:txBody>
          </p:sp>
        </p:grpSp>
        <p:grpSp>
          <p:nvGrpSpPr>
            <p:cNvPr id="14" name="StickyNote"/>
            <p:cNvGrpSpPr/>
            <p:nvPr>
              <p:custDataLst>
                <p:custData r:id="rId3"/>
              </p:custDataLst>
            </p:nvPr>
          </p:nvGrpSpPr>
          <p:grpSpPr>
            <a:xfrm>
              <a:off x="6121753" y="2881472"/>
              <a:ext cx="3904842" cy="1080546"/>
              <a:chOff x="3886200" y="2629127"/>
              <a:chExt cx="3904842" cy="1080546"/>
            </a:xfrm>
          </p:grpSpPr>
          <p:sp>
            <p:nvSpPr>
              <p:cNvPr id="15" name="Content"/>
              <p:cNvSpPr/>
              <p:nvPr/>
            </p:nvSpPr>
            <p:spPr>
              <a:xfrm>
                <a:off x="3886200" y="2743200"/>
                <a:ext cx="3904842" cy="966473"/>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pPr>
                  <a:lnSpc>
                    <a:spcPct val="150000"/>
                  </a:lnSpc>
                  <a:buNone/>
                </a:pPr>
                <a:r>
                  <a:rPr lang="zh-CN" altLang="en-US" sz="1400" dirty="0">
                    <a:solidFill>
                      <a:sysClr val="windowText" lastClr="000000"/>
                    </a:solidFill>
                    <a:latin typeface="+mj-ea"/>
                    <a:ea typeface="+mj-ea"/>
                    <a:cs typeface="Segoe UI" pitchFamily="34" charset="0"/>
                  </a:rPr>
                  <a:t>作为系统的一般会员，我能够在预定入住时间前 </a:t>
                </a:r>
                <a:r>
                  <a:rPr lang="en-US" altLang="zh-CN" sz="1400" dirty="0">
                    <a:solidFill>
                      <a:sysClr val="windowText" lastClr="000000"/>
                    </a:solidFill>
                    <a:latin typeface="+mj-ea"/>
                    <a:ea typeface="+mj-ea"/>
                    <a:cs typeface="Segoe UI" pitchFamily="34" charset="0"/>
                  </a:rPr>
                  <a:t>24 </a:t>
                </a:r>
                <a:r>
                  <a:rPr lang="zh-CN" altLang="en-US" sz="1400" dirty="0">
                    <a:solidFill>
                      <a:sysClr val="windowText" lastClr="000000"/>
                    </a:solidFill>
                    <a:latin typeface="+mj-ea"/>
                    <a:ea typeface="+mj-ea"/>
                    <a:cs typeface="Segoe UI" pitchFamily="34" charset="0"/>
                  </a:rPr>
                  <a:t>小时取消预定。</a:t>
                </a:r>
                <a:endParaRPr lang="en-US" altLang="zh-CN" sz="1400" dirty="0">
                  <a:solidFill>
                    <a:sysClr val="windowText" lastClr="000000"/>
                  </a:solidFill>
                  <a:latin typeface="+mj-ea"/>
                  <a:ea typeface="+mj-ea"/>
                  <a:cs typeface="Segoe UI" pitchFamily="34" charset="0"/>
                </a:endParaRPr>
              </a:p>
            </p:txBody>
          </p:sp>
          <p:sp>
            <p:nvSpPr>
              <p:cNvPr id="16" name="Tape"/>
              <p:cNvSpPr/>
              <p:nvPr/>
            </p:nvSpPr>
            <p:spPr>
              <a:xfrm rot="401918">
                <a:off x="4290086" y="2629127"/>
                <a:ext cx="563828"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50000"/>
                  </a:lnSpc>
                  <a:spcBef>
                    <a:spcPts val="0"/>
                  </a:spcBef>
                  <a:spcAft>
                    <a:spcPts val="0"/>
                  </a:spcAft>
                  <a:buClrTx/>
                  <a:buSzTx/>
                  <a:buFontTx/>
                  <a:buNone/>
                  <a:tabLst/>
                </a:pPr>
                <a:r>
                  <a:rPr kumimoji="0" lang="zh-CN" altLang="en-US" sz="800" b="0" i="0" u="none" strike="noStrike" kern="0" cap="none" spc="0" normalizeH="0" baseline="0" noProof="0" dirty="0">
                    <a:ln>
                      <a:noFill/>
                    </a:ln>
                    <a:solidFill>
                      <a:schemeClr val="tx1"/>
                    </a:solidFill>
                    <a:effectLst/>
                    <a:uLnTx/>
                    <a:uFillTx/>
                    <a:latin typeface="Segoe UI"/>
                    <a:ea typeface="+mn-ea"/>
                    <a:cs typeface="+mn-cs"/>
                  </a:rPr>
                  <a:t>小故事</a:t>
                </a:r>
                <a:endParaRPr kumimoji="0" lang="en-US" sz="800" b="0" i="0" u="none" strike="noStrike" kern="0" cap="none" spc="0" normalizeH="0" baseline="0" noProof="0" dirty="0">
                  <a:ln>
                    <a:noFill/>
                  </a:ln>
                  <a:solidFill>
                    <a:schemeClr val="tx1"/>
                  </a:solidFill>
                  <a:effectLst/>
                  <a:uLnTx/>
                  <a:uFillTx/>
                  <a:latin typeface="Segoe UI"/>
                  <a:ea typeface="+mn-ea"/>
                  <a:cs typeface="+mn-cs"/>
                </a:endParaRPr>
              </a:p>
            </p:txBody>
          </p:sp>
        </p:grpSp>
        <p:grpSp>
          <p:nvGrpSpPr>
            <p:cNvPr id="17" name="StickyNote"/>
            <p:cNvGrpSpPr/>
            <p:nvPr>
              <p:custDataLst>
                <p:custData r:id="rId4"/>
              </p:custDataLst>
            </p:nvPr>
          </p:nvGrpSpPr>
          <p:grpSpPr>
            <a:xfrm>
              <a:off x="6121753" y="4108241"/>
              <a:ext cx="3904842" cy="1080546"/>
              <a:chOff x="3886200" y="2629127"/>
              <a:chExt cx="3904842" cy="1080546"/>
            </a:xfrm>
          </p:grpSpPr>
          <p:sp>
            <p:nvSpPr>
              <p:cNvPr id="18" name="Content"/>
              <p:cNvSpPr/>
              <p:nvPr/>
            </p:nvSpPr>
            <p:spPr>
              <a:xfrm>
                <a:off x="3886200" y="2743200"/>
                <a:ext cx="3904842" cy="966473"/>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pPr>
                  <a:lnSpc>
                    <a:spcPct val="150000"/>
                  </a:lnSpc>
                  <a:buNone/>
                </a:pPr>
                <a:r>
                  <a:rPr lang="zh-CN" altLang="en-US" sz="1400" dirty="0">
                    <a:solidFill>
                      <a:sysClr val="windowText" lastClr="000000"/>
                    </a:solidFill>
                    <a:latin typeface="+mj-ea"/>
                    <a:ea typeface="+mj-ea"/>
                    <a:cs typeface="Segoe UI" pitchFamily="34" charset="0"/>
                  </a:rPr>
                  <a:t>作为系统会员，我能够收到任何我取消预定的确认电子邮件。</a:t>
                </a:r>
                <a:endParaRPr lang="en-US" altLang="zh-CN" sz="1400" dirty="0">
                  <a:solidFill>
                    <a:sysClr val="windowText" lastClr="000000"/>
                  </a:solidFill>
                  <a:latin typeface="+mj-ea"/>
                  <a:ea typeface="+mj-ea"/>
                  <a:cs typeface="Segoe UI" pitchFamily="34" charset="0"/>
                </a:endParaRPr>
              </a:p>
            </p:txBody>
          </p:sp>
          <p:sp>
            <p:nvSpPr>
              <p:cNvPr id="19" name="Tape"/>
              <p:cNvSpPr/>
              <p:nvPr/>
            </p:nvSpPr>
            <p:spPr>
              <a:xfrm rot="401918">
                <a:off x="4290086" y="2629127"/>
                <a:ext cx="563828"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50000"/>
                  </a:lnSpc>
                  <a:spcBef>
                    <a:spcPts val="0"/>
                  </a:spcBef>
                  <a:spcAft>
                    <a:spcPts val="0"/>
                  </a:spcAft>
                  <a:buClrTx/>
                  <a:buSzTx/>
                  <a:buFontTx/>
                  <a:buNone/>
                  <a:tabLst/>
                </a:pPr>
                <a:r>
                  <a:rPr kumimoji="0" lang="zh-CN" altLang="en-US" sz="800" b="0" i="0" u="none" strike="noStrike" kern="0" cap="none" spc="0" normalizeH="0" baseline="0" noProof="0" dirty="0">
                    <a:ln>
                      <a:noFill/>
                    </a:ln>
                    <a:solidFill>
                      <a:schemeClr val="tx1"/>
                    </a:solidFill>
                    <a:effectLst/>
                    <a:uLnTx/>
                    <a:uFillTx/>
                    <a:latin typeface="Segoe UI"/>
                    <a:ea typeface="+mn-ea"/>
                    <a:cs typeface="+mn-cs"/>
                  </a:rPr>
                  <a:t>小故事</a:t>
                </a:r>
                <a:endParaRPr kumimoji="0" lang="en-US" sz="800" b="0" i="0" u="none" strike="noStrike" kern="0" cap="none" spc="0" normalizeH="0" baseline="0" noProof="0" dirty="0">
                  <a:ln>
                    <a:noFill/>
                  </a:ln>
                  <a:solidFill>
                    <a:schemeClr val="tx1"/>
                  </a:solidFill>
                  <a:effectLst/>
                  <a:uLnTx/>
                  <a:uFillTx/>
                  <a:latin typeface="Segoe UI"/>
                  <a:ea typeface="+mn-ea"/>
                  <a:cs typeface="+mn-cs"/>
                </a:endParaRPr>
              </a:p>
            </p:txBody>
          </p:sp>
        </p:grpSp>
        <p:cxnSp>
          <p:nvCxnSpPr>
            <p:cNvPr id="21" name="直接箭头连接符 20"/>
            <p:cNvCxnSpPr>
              <a:stCxn id="4" idx="3"/>
              <a:endCxn id="12" idx="1"/>
            </p:cNvCxnSpPr>
            <p:nvPr/>
          </p:nvCxnSpPr>
          <p:spPr>
            <a:xfrm flipV="1">
              <a:off x="3312758" y="2252013"/>
              <a:ext cx="2808995" cy="1201329"/>
            </a:xfrm>
            <a:prstGeom prst="straightConnector1">
              <a:avLst/>
            </a:prstGeom>
            <a:ln w="28575">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4" idx="3"/>
              <a:endCxn id="15" idx="1"/>
            </p:cNvCxnSpPr>
            <p:nvPr/>
          </p:nvCxnSpPr>
          <p:spPr>
            <a:xfrm>
              <a:off x="3312758" y="3453342"/>
              <a:ext cx="2808995" cy="25440"/>
            </a:xfrm>
            <a:prstGeom prst="straightConnector1">
              <a:avLst/>
            </a:prstGeom>
            <a:ln w="28575">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4" idx="3"/>
              <a:endCxn id="18" idx="1"/>
            </p:cNvCxnSpPr>
            <p:nvPr/>
          </p:nvCxnSpPr>
          <p:spPr>
            <a:xfrm>
              <a:off x="3312758" y="3453342"/>
              <a:ext cx="2808995" cy="1252209"/>
            </a:xfrm>
            <a:prstGeom prst="straightConnector1">
              <a:avLst/>
            </a:prstGeom>
            <a:ln w="28575">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2A9B37CC-512B-44BC-AC0A-EAAC634B512A}"/>
              </a:ext>
            </a:extLst>
          </p:cNvPr>
          <p:cNvSpPr/>
          <p:nvPr/>
        </p:nvSpPr>
        <p:spPr>
          <a:xfrm>
            <a:off x="9312728" y="1173812"/>
            <a:ext cx="54429" cy="4818774"/>
          </a:xfrm>
          <a:prstGeom prst="rect">
            <a:avLst/>
          </a:pr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C283AE5A-4AE6-4939-AFD5-C6A4DC493C2C}"/>
              </a:ext>
            </a:extLst>
          </p:cNvPr>
          <p:cNvSpPr/>
          <p:nvPr/>
        </p:nvSpPr>
        <p:spPr>
          <a:xfrm>
            <a:off x="9628414" y="1918608"/>
            <a:ext cx="2080551" cy="593271"/>
          </a:xfrm>
          <a:prstGeom prst="rect">
            <a:avLst/>
          </a:prstGeom>
          <a:solidFill>
            <a:schemeClr val="tx1">
              <a:lumMod val="9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b="1" dirty="0">
                <a:solidFill>
                  <a:schemeClr val="accent4">
                    <a:lumMod val="10000"/>
                  </a:schemeClr>
                </a:solidFill>
                <a:latin typeface="+mj-ea"/>
                <a:ea typeface="+mj-ea"/>
              </a:rPr>
              <a:t>制定计划</a:t>
            </a:r>
          </a:p>
        </p:txBody>
      </p:sp>
      <p:sp>
        <p:nvSpPr>
          <p:cNvPr id="24" name="矩形 23">
            <a:extLst>
              <a:ext uri="{FF2B5EF4-FFF2-40B4-BE49-F238E27FC236}">
                <a16:creationId xmlns:a16="http://schemas.microsoft.com/office/drawing/2014/main" id="{9692B79A-571A-4D1F-AF24-6BC4764DB90F}"/>
              </a:ext>
            </a:extLst>
          </p:cNvPr>
          <p:cNvSpPr/>
          <p:nvPr/>
        </p:nvSpPr>
        <p:spPr>
          <a:xfrm>
            <a:off x="9628413" y="2632101"/>
            <a:ext cx="2080551" cy="593271"/>
          </a:xfrm>
          <a:prstGeom prst="rect">
            <a:avLst/>
          </a:prstGeom>
          <a:solidFill>
            <a:schemeClr val="tx1">
              <a:lumMod val="9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b="1" dirty="0">
                <a:solidFill>
                  <a:schemeClr val="accent4">
                    <a:lumMod val="10000"/>
                  </a:schemeClr>
                </a:solidFill>
                <a:latin typeface="+mj-ea"/>
                <a:ea typeface="+mj-ea"/>
              </a:rPr>
              <a:t>安排优先级</a:t>
            </a:r>
          </a:p>
        </p:txBody>
      </p:sp>
      <p:sp>
        <p:nvSpPr>
          <p:cNvPr id="26" name="矩形 25">
            <a:extLst>
              <a:ext uri="{FF2B5EF4-FFF2-40B4-BE49-F238E27FC236}">
                <a16:creationId xmlns:a16="http://schemas.microsoft.com/office/drawing/2014/main" id="{6CB897E9-F6E1-4DF9-B080-491A8C4A3AD5}"/>
              </a:ext>
            </a:extLst>
          </p:cNvPr>
          <p:cNvSpPr/>
          <p:nvPr/>
        </p:nvSpPr>
        <p:spPr>
          <a:xfrm>
            <a:off x="9628413" y="3345595"/>
            <a:ext cx="2080551" cy="593271"/>
          </a:xfrm>
          <a:prstGeom prst="rect">
            <a:avLst/>
          </a:prstGeom>
          <a:solidFill>
            <a:schemeClr val="tx1">
              <a:lumMod val="9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b="1" dirty="0">
                <a:solidFill>
                  <a:schemeClr val="accent4">
                    <a:lumMod val="10000"/>
                  </a:schemeClr>
                </a:solidFill>
                <a:latin typeface="+mj-ea"/>
                <a:ea typeface="+mj-ea"/>
              </a:rPr>
              <a:t>估算工作量</a:t>
            </a:r>
          </a:p>
        </p:txBody>
      </p:sp>
    </p:spTree>
    <p:extLst>
      <p:ext uri="{BB962C8B-B14F-4D97-AF65-F5344CB8AC3E}">
        <p14:creationId xmlns:p14="http://schemas.microsoft.com/office/powerpoint/2010/main" val="277843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7B2F46-99DA-48BA-B5BA-24527E5EE677}"/>
              </a:ext>
            </a:extLst>
          </p:cNvPr>
          <p:cNvSpPr>
            <a:spLocks noGrp="1"/>
          </p:cNvSpPr>
          <p:nvPr>
            <p:ph type="title"/>
          </p:nvPr>
        </p:nvSpPr>
        <p:spPr/>
        <p:txBody>
          <a:bodyPr/>
          <a:lstStyle/>
          <a:p>
            <a:r>
              <a:rPr lang="en-US" altLang="zh-CN" dirty="0"/>
              <a:t>2.3.3. </a:t>
            </a:r>
            <a:r>
              <a:rPr lang="zh-CN" altLang="en-US" dirty="0"/>
              <a:t>细化和分解用户故事通常考虑的因素</a:t>
            </a:r>
          </a:p>
        </p:txBody>
      </p:sp>
      <p:sp>
        <p:nvSpPr>
          <p:cNvPr id="3" name="文本框 2">
            <a:extLst>
              <a:ext uri="{FF2B5EF4-FFF2-40B4-BE49-F238E27FC236}">
                <a16:creationId xmlns:a16="http://schemas.microsoft.com/office/drawing/2014/main" id="{EFACEF8A-2942-4EC4-A2CD-CE075C8D9D06}"/>
              </a:ext>
            </a:extLst>
          </p:cNvPr>
          <p:cNvSpPr txBox="1"/>
          <p:nvPr/>
        </p:nvSpPr>
        <p:spPr>
          <a:xfrm>
            <a:off x="998856" y="1106371"/>
            <a:ext cx="4933858" cy="4739759"/>
          </a:xfrm>
          <a:prstGeom prst="rect">
            <a:avLst/>
          </a:prstGeom>
          <a:noFill/>
        </p:spPr>
        <p:txBody>
          <a:bodyPr wrap="square" rtlCol="0">
            <a:spAutoFit/>
          </a:bodyPr>
          <a:lstStyle/>
          <a:p>
            <a:pPr marL="342900" indent="-342900">
              <a:lnSpc>
                <a:spcPct val="150000"/>
              </a:lnSpc>
              <a:buFont typeface="+mj-lt"/>
              <a:buAutoNum type="arabicPeriod"/>
            </a:pPr>
            <a:r>
              <a:rPr lang="zh-CN" altLang="en-US" sz="2000" dirty="0">
                <a:latin typeface="+mj-ea"/>
                <a:ea typeface="+mj-ea"/>
              </a:rPr>
              <a:t>从用户角色细分</a:t>
            </a:r>
          </a:p>
          <a:p>
            <a:pPr marL="342900" indent="-342900">
              <a:lnSpc>
                <a:spcPct val="150000"/>
              </a:lnSpc>
              <a:buFont typeface="+mj-lt"/>
              <a:buAutoNum type="arabicPeriod"/>
            </a:pPr>
            <a:r>
              <a:rPr lang="zh-CN" altLang="en-US" sz="2000" dirty="0">
                <a:latin typeface="+mj-ea"/>
                <a:ea typeface="+mj-ea"/>
              </a:rPr>
              <a:t>从用户操作细分</a:t>
            </a:r>
          </a:p>
          <a:p>
            <a:pPr marL="342900" indent="-342900">
              <a:lnSpc>
                <a:spcPct val="150000"/>
              </a:lnSpc>
              <a:buFont typeface="+mj-lt"/>
              <a:buAutoNum type="arabicPeriod"/>
            </a:pPr>
            <a:r>
              <a:rPr lang="zh-CN" altLang="en-US" sz="2000" dirty="0">
                <a:latin typeface="+mj-ea"/>
                <a:ea typeface="+mj-ea"/>
              </a:rPr>
              <a:t>从数据细分</a:t>
            </a:r>
          </a:p>
          <a:p>
            <a:pPr marL="342900" indent="-342900">
              <a:lnSpc>
                <a:spcPct val="150000"/>
              </a:lnSpc>
              <a:buFont typeface="+mj-lt"/>
              <a:buAutoNum type="arabicPeriod"/>
            </a:pPr>
            <a:r>
              <a:rPr lang="zh-CN" altLang="en-US" sz="2000" dirty="0">
                <a:latin typeface="+mj-ea"/>
                <a:ea typeface="+mj-ea"/>
              </a:rPr>
              <a:t>从工作流程细分</a:t>
            </a:r>
          </a:p>
          <a:p>
            <a:pPr marL="342900" indent="-342900">
              <a:lnSpc>
                <a:spcPct val="150000"/>
              </a:lnSpc>
              <a:buFont typeface="+mj-lt"/>
              <a:buAutoNum type="arabicPeriod"/>
            </a:pPr>
            <a:r>
              <a:rPr lang="zh-CN" altLang="en-US" sz="2000" dirty="0">
                <a:latin typeface="+mj-ea"/>
                <a:ea typeface="+mj-ea"/>
              </a:rPr>
              <a:t>从业务逻辑细分</a:t>
            </a:r>
          </a:p>
          <a:p>
            <a:pPr marL="342900" indent="-342900">
              <a:lnSpc>
                <a:spcPct val="150000"/>
              </a:lnSpc>
              <a:buFont typeface="+mj-lt"/>
              <a:buAutoNum type="arabicPeriod"/>
            </a:pPr>
            <a:r>
              <a:rPr lang="zh-CN" altLang="en-US" sz="2000" dirty="0">
                <a:latin typeface="+mj-ea"/>
                <a:ea typeface="+mj-ea"/>
              </a:rPr>
              <a:t>从简单／复杂的情景或规则细分</a:t>
            </a:r>
          </a:p>
          <a:p>
            <a:pPr marL="342900" indent="-342900">
              <a:lnSpc>
                <a:spcPct val="150000"/>
              </a:lnSpc>
              <a:buFont typeface="+mj-lt"/>
              <a:buAutoNum type="arabicPeriod"/>
            </a:pPr>
            <a:r>
              <a:rPr lang="zh-CN" altLang="en-US" sz="2000" dirty="0">
                <a:latin typeface="+mj-ea"/>
                <a:ea typeface="+mj-ea"/>
              </a:rPr>
              <a:t>从验收接受条件细分</a:t>
            </a:r>
          </a:p>
          <a:p>
            <a:pPr marL="342900" indent="-342900">
              <a:lnSpc>
                <a:spcPct val="150000"/>
              </a:lnSpc>
              <a:buFont typeface="+mj-lt"/>
              <a:buAutoNum type="arabicPeriod"/>
            </a:pPr>
            <a:r>
              <a:rPr lang="zh-CN" altLang="en-US" sz="2000" dirty="0">
                <a:latin typeface="+mj-ea"/>
                <a:ea typeface="+mj-ea"/>
              </a:rPr>
              <a:t>从功能性及非功能性细分</a:t>
            </a:r>
          </a:p>
          <a:p>
            <a:pPr marL="342900" indent="-342900">
              <a:lnSpc>
                <a:spcPct val="150000"/>
              </a:lnSpc>
              <a:buFont typeface="+mj-lt"/>
              <a:buAutoNum type="arabicPeriod"/>
            </a:pPr>
            <a:r>
              <a:rPr lang="zh-CN" altLang="en-US" sz="2000" dirty="0">
                <a:latin typeface="+mj-ea"/>
                <a:ea typeface="+mj-ea"/>
              </a:rPr>
              <a:t>从非功能性、易用性、安全性  </a:t>
            </a:r>
            <a:r>
              <a:rPr lang="en-US" altLang="zh-CN" sz="2000" dirty="0">
                <a:latin typeface="+mj-ea"/>
                <a:ea typeface="+mj-ea"/>
              </a:rPr>
              <a:t>… …</a:t>
            </a:r>
            <a:endParaRPr lang="zh-CN" altLang="en-US" sz="2000" dirty="0">
              <a:latin typeface="+mj-ea"/>
              <a:ea typeface="+mj-ea"/>
            </a:endParaRPr>
          </a:p>
        </p:txBody>
      </p:sp>
      <p:sp>
        <p:nvSpPr>
          <p:cNvPr id="4" name="文本框 3">
            <a:extLst>
              <a:ext uri="{FF2B5EF4-FFF2-40B4-BE49-F238E27FC236}">
                <a16:creationId xmlns:a16="http://schemas.microsoft.com/office/drawing/2014/main" id="{94CA45F7-6B50-4DE1-838A-E77F4CD317ED}"/>
              </a:ext>
            </a:extLst>
          </p:cNvPr>
          <p:cNvSpPr txBox="1"/>
          <p:nvPr/>
        </p:nvSpPr>
        <p:spPr>
          <a:xfrm>
            <a:off x="5753100" y="1020193"/>
            <a:ext cx="6384472" cy="24560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latin typeface="+mj-ea"/>
                <a:ea typeface="+mj-ea"/>
              </a:rPr>
              <a:t>细化方式手段 </a:t>
            </a:r>
            <a:r>
              <a:rPr lang="zh-CN" altLang="en-US" sz="2400" b="1" dirty="0">
                <a:solidFill>
                  <a:srgbClr val="00B050"/>
                </a:solidFill>
                <a:latin typeface="+mj-ea"/>
                <a:ea typeface="+mj-ea"/>
              </a:rPr>
              <a:t>并非互相排斥</a:t>
            </a:r>
            <a:r>
              <a:rPr lang="zh-CN" altLang="en-US" sz="2400" dirty="0">
                <a:latin typeface="+mj-ea"/>
                <a:ea typeface="+mj-ea"/>
              </a:rPr>
              <a:t>；</a:t>
            </a:r>
            <a:endParaRPr lang="en-US" altLang="zh-CN" sz="2400" dirty="0">
              <a:latin typeface="+mj-ea"/>
              <a:ea typeface="+mj-ea"/>
            </a:endParaRPr>
          </a:p>
          <a:p>
            <a:pPr marL="342900" indent="-342900">
              <a:lnSpc>
                <a:spcPct val="150000"/>
              </a:lnSpc>
              <a:buFont typeface="Arial" panose="020B0604020202020204" pitchFamily="34" charset="0"/>
              <a:buChar char="•"/>
            </a:pPr>
            <a:r>
              <a:rPr lang="zh-CN" altLang="en-US" sz="2400" dirty="0">
                <a:latin typeface="+mj-ea"/>
                <a:ea typeface="+mj-ea"/>
              </a:rPr>
              <a:t>将故事写到 </a:t>
            </a:r>
            <a:r>
              <a:rPr lang="zh-CN" altLang="en-US" sz="2400" b="1" dirty="0">
                <a:solidFill>
                  <a:srgbClr val="00B050"/>
                </a:solidFill>
                <a:latin typeface="+mj-ea"/>
                <a:ea typeface="+mj-ea"/>
              </a:rPr>
              <a:t>适当的级别</a:t>
            </a:r>
            <a:r>
              <a:rPr lang="zh-CN" altLang="en-US" sz="2400" dirty="0">
                <a:latin typeface="+mj-ea"/>
                <a:ea typeface="+mj-ea"/>
              </a:rPr>
              <a:t>；</a:t>
            </a:r>
            <a:endParaRPr lang="en-US" altLang="zh-CN" sz="2400" dirty="0">
              <a:latin typeface="+mj-ea"/>
              <a:ea typeface="+mj-ea"/>
            </a:endParaRPr>
          </a:p>
          <a:p>
            <a:pPr marL="342900" indent="-342900">
              <a:lnSpc>
                <a:spcPct val="150000"/>
              </a:lnSpc>
              <a:buFont typeface="Arial" panose="020B0604020202020204" pitchFamily="34" charset="0"/>
              <a:buChar char="•"/>
            </a:pPr>
            <a:r>
              <a:rPr lang="zh-CN" altLang="en-US" sz="2400" dirty="0">
                <a:latin typeface="+mj-ea"/>
                <a:ea typeface="+mj-ea"/>
              </a:rPr>
              <a:t>在实现故事时候，每个故事都将有</a:t>
            </a:r>
            <a:r>
              <a:rPr lang="zh-CN" altLang="en-US" sz="2400" b="1" dirty="0">
                <a:solidFill>
                  <a:srgbClr val="00B050"/>
                </a:solidFill>
                <a:latin typeface="+mj-ea"/>
                <a:ea typeface="+mj-ea"/>
              </a:rPr>
              <a:t>满意度条件</a:t>
            </a:r>
            <a:r>
              <a:rPr lang="zh-CN" altLang="en-US" sz="2400" dirty="0">
                <a:latin typeface="+mj-ea"/>
                <a:ea typeface="+mj-ea"/>
              </a:rPr>
              <a:t>与之相关。</a:t>
            </a:r>
            <a:endParaRPr lang="en-US" altLang="zh-CN" sz="2400" dirty="0">
              <a:latin typeface="+mj-ea"/>
              <a:ea typeface="+mj-ea"/>
            </a:endParaRPr>
          </a:p>
        </p:txBody>
      </p:sp>
    </p:spTree>
    <p:extLst>
      <p:ext uri="{BB962C8B-B14F-4D97-AF65-F5344CB8AC3E}">
        <p14:creationId xmlns:p14="http://schemas.microsoft.com/office/powerpoint/2010/main" val="1361541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2.3.4. </a:t>
            </a:r>
            <a:r>
              <a:rPr lang="zh-CN" altLang="en-US" dirty="0"/>
              <a:t>细化和分解的意义</a:t>
            </a:r>
          </a:p>
        </p:txBody>
      </p:sp>
      <p:sp>
        <p:nvSpPr>
          <p:cNvPr id="3" name="等腰三角形 2"/>
          <p:cNvSpPr/>
          <p:nvPr/>
        </p:nvSpPr>
        <p:spPr>
          <a:xfrm>
            <a:off x="3926491" y="1298841"/>
            <a:ext cx="4460682" cy="357808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491034" y="4169262"/>
            <a:ext cx="1152939" cy="596348"/>
          </a:xfrm>
          <a:prstGeom prst="rect">
            <a:avLst/>
          </a:prstGeom>
          <a:solidFill>
            <a:srgbClr val="F4B074"/>
          </a:solid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691681" y="4169262"/>
            <a:ext cx="962108" cy="596348"/>
          </a:xfrm>
          <a:prstGeom prst="rect">
            <a:avLst/>
          </a:prstGeom>
          <a:solidFill>
            <a:srgbClr val="F4B074"/>
          </a:solid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701497" y="4169262"/>
            <a:ext cx="1121134" cy="596348"/>
          </a:xfrm>
          <a:prstGeom prst="rect">
            <a:avLst/>
          </a:prstGeom>
          <a:solidFill>
            <a:srgbClr val="F4B074"/>
          </a:solid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904502" y="3521231"/>
            <a:ext cx="1042947" cy="596348"/>
          </a:xfrm>
          <a:prstGeom prst="rect">
            <a:avLst/>
          </a:prstGeom>
          <a:solidFill>
            <a:srgbClr val="F4B074"/>
          </a:solid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998468" y="3521231"/>
            <a:ext cx="364435" cy="596348"/>
          </a:xfrm>
          <a:prstGeom prst="rect">
            <a:avLst/>
          </a:prstGeom>
          <a:solidFill>
            <a:srgbClr val="F4B074"/>
          </a:solid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412930" y="3521231"/>
            <a:ext cx="383982" cy="596348"/>
          </a:xfrm>
          <a:prstGeom prst="rect">
            <a:avLst/>
          </a:prstGeom>
          <a:solidFill>
            <a:srgbClr val="F4B074"/>
          </a:solid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46939" y="3521231"/>
            <a:ext cx="506565" cy="596348"/>
          </a:xfrm>
          <a:prstGeom prst="rect">
            <a:avLst/>
          </a:prstGeom>
          <a:solidFill>
            <a:srgbClr val="F4B074"/>
          </a:solid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460803" y="3075959"/>
            <a:ext cx="672217" cy="393589"/>
          </a:xfrm>
          <a:prstGeom prst="rect">
            <a:avLst/>
          </a:prstGeom>
          <a:solidFill>
            <a:srgbClr val="773B93"/>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89246" y="3083911"/>
            <a:ext cx="323684" cy="393589"/>
          </a:xfrm>
          <a:prstGeom prst="rect">
            <a:avLst/>
          </a:prstGeom>
          <a:solidFill>
            <a:srgbClr val="773B93"/>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143042" y="3083911"/>
            <a:ext cx="898332" cy="393589"/>
          </a:xfrm>
          <a:prstGeom prst="rect">
            <a:avLst/>
          </a:prstGeom>
          <a:solidFill>
            <a:srgbClr val="773B93"/>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500518" y="2638639"/>
            <a:ext cx="446931" cy="393589"/>
          </a:xfrm>
          <a:prstGeom prst="rect">
            <a:avLst/>
          </a:prstGeom>
          <a:solidFill>
            <a:srgbClr val="773B93"/>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998469" y="2626714"/>
            <a:ext cx="202096" cy="393589"/>
          </a:xfrm>
          <a:prstGeom prst="rect">
            <a:avLst/>
          </a:prstGeom>
          <a:solidFill>
            <a:srgbClr val="773B93"/>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261855" y="2626713"/>
            <a:ext cx="202096" cy="393589"/>
          </a:xfrm>
          <a:prstGeom prst="rect">
            <a:avLst/>
          </a:prstGeom>
          <a:solidFill>
            <a:srgbClr val="773B93"/>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547272" y="2626716"/>
            <a:ext cx="202096" cy="393589"/>
          </a:xfrm>
          <a:prstGeom prst="rect">
            <a:avLst/>
          </a:prstGeom>
          <a:solidFill>
            <a:srgbClr val="773B93"/>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740714" y="2159578"/>
            <a:ext cx="521142" cy="393589"/>
          </a:xfrm>
          <a:prstGeom prst="rect">
            <a:avLst/>
          </a:prstGeom>
          <a:solidFill>
            <a:srgbClr val="009C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316189" y="2161565"/>
            <a:ext cx="231083" cy="393589"/>
          </a:xfrm>
          <a:prstGeom prst="rect">
            <a:avLst/>
          </a:prstGeom>
          <a:solidFill>
            <a:srgbClr val="009C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998468" y="1712319"/>
            <a:ext cx="317721" cy="393589"/>
          </a:xfrm>
          <a:prstGeom prst="rect">
            <a:avLst/>
          </a:prstGeom>
          <a:solidFill>
            <a:srgbClr val="009C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318556" y="2737019"/>
            <a:ext cx="4339650" cy="701731"/>
          </a:xfrm>
          <a:prstGeom prst="rect">
            <a:avLst/>
          </a:prstGeom>
          <a:noFill/>
        </p:spPr>
        <p:txBody>
          <a:bodyPr wrap="none" rtlCol="0">
            <a:spAutoFit/>
          </a:bodyPr>
          <a:lstStyle/>
          <a:p>
            <a:pPr>
              <a:buNone/>
            </a:pPr>
            <a:r>
              <a:rPr lang="zh-CN" altLang="en-US" dirty="0">
                <a:latin typeface="+mj-ea"/>
                <a:ea typeface="+mj-ea"/>
              </a:rPr>
              <a:t>主题：一组存在互相关联关系的用户故事</a:t>
            </a:r>
            <a:endParaRPr lang="en-US" altLang="zh-CN" dirty="0">
              <a:latin typeface="+mj-ea"/>
              <a:ea typeface="+mj-ea"/>
            </a:endParaRPr>
          </a:p>
          <a:p>
            <a:pPr>
              <a:buNone/>
            </a:pPr>
            <a:r>
              <a:rPr lang="zh-CN" altLang="en-US" dirty="0">
                <a:latin typeface="+mj-ea"/>
                <a:ea typeface="+mj-ea"/>
              </a:rPr>
              <a:t>（特性）</a:t>
            </a:r>
          </a:p>
        </p:txBody>
      </p:sp>
      <p:sp>
        <p:nvSpPr>
          <p:cNvPr id="28" name="文本框 27"/>
          <p:cNvSpPr txBox="1"/>
          <p:nvPr/>
        </p:nvSpPr>
        <p:spPr>
          <a:xfrm>
            <a:off x="344858" y="4080837"/>
            <a:ext cx="2943434" cy="701731"/>
          </a:xfrm>
          <a:prstGeom prst="rect">
            <a:avLst/>
          </a:prstGeom>
          <a:noFill/>
        </p:spPr>
        <p:txBody>
          <a:bodyPr wrap="none" rtlCol="0">
            <a:spAutoFit/>
          </a:bodyPr>
          <a:lstStyle/>
          <a:p>
            <a:pPr>
              <a:buNone/>
            </a:pPr>
            <a:r>
              <a:rPr lang="en-US" altLang="zh-CN" dirty="0">
                <a:latin typeface="+mj-ea"/>
                <a:ea typeface="+mj-ea"/>
              </a:rPr>
              <a:t>Epic</a:t>
            </a:r>
            <a:r>
              <a:rPr lang="zh-CN" altLang="en-US" dirty="0">
                <a:latin typeface="+mj-ea"/>
                <a:ea typeface="+mj-ea"/>
              </a:rPr>
              <a:t>：一种大型的用户故事</a:t>
            </a:r>
            <a:endParaRPr lang="en-US" altLang="zh-CN" dirty="0">
              <a:latin typeface="+mj-ea"/>
              <a:ea typeface="+mj-ea"/>
            </a:endParaRPr>
          </a:p>
          <a:p>
            <a:pPr>
              <a:buNone/>
            </a:pPr>
            <a:r>
              <a:rPr lang="zh-CN" altLang="en-US" dirty="0">
                <a:latin typeface="+mj-ea"/>
                <a:ea typeface="+mj-ea"/>
              </a:rPr>
              <a:t>（长篇故事）</a:t>
            </a:r>
          </a:p>
        </p:txBody>
      </p:sp>
      <p:pic>
        <p:nvPicPr>
          <p:cNvPr id="5" name="图片 4">
            <a:extLst>
              <a:ext uri="{FF2B5EF4-FFF2-40B4-BE49-F238E27FC236}">
                <a16:creationId xmlns:a16="http://schemas.microsoft.com/office/drawing/2014/main" id="{798D26D4-6538-4914-B559-D3017AD37175}"/>
              </a:ext>
            </a:extLst>
          </p:cNvPr>
          <p:cNvPicPr>
            <a:picLocks noChangeAspect="1"/>
          </p:cNvPicPr>
          <p:nvPr/>
        </p:nvPicPr>
        <p:blipFill>
          <a:blip r:embed="rId2"/>
          <a:stretch>
            <a:fillRect/>
          </a:stretch>
        </p:blipFill>
        <p:spPr>
          <a:xfrm>
            <a:off x="8900520" y="1051030"/>
            <a:ext cx="2901744" cy="3881554"/>
          </a:xfrm>
          <a:prstGeom prst="rect">
            <a:avLst/>
          </a:prstGeom>
        </p:spPr>
      </p:pic>
      <p:sp>
        <p:nvSpPr>
          <p:cNvPr id="29" name="文本框 28">
            <a:extLst>
              <a:ext uri="{FF2B5EF4-FFF2-40B4-BE49-F238E27FC236}">
                <a16:creationId xmlns:a16="http://schemas.microsoft.com/office/drawing/2014/main" id="{0807469B-F035-4355-9706-68E38F6901CC}"/>
              </a:ext>
            </a:extLst>
          </p:cNvPr>
          <p:cNvSpPr txBox="1"/>
          <p:nvPr/>
        </p:nvSpPr>
        <p:spPr>
          <a:xfrm>
            <a:off x="344858" y="1613904"/>
            <a:ext cx="1569660" cy="701731"/>
          </a:xfrm>
          <a:prstGeom prst="rect">
            <a:avLst/>
          </a:prstGeom>
          <a:noFill/>
        </p:spPr>
        <p:txBody>
          <a:bodyPr wrap="none" rtlCol="0">
            <a:spAutoFit/>
          </a:bodyPr>
          <a:lstStyle/>
          <a:p>
            <a:pPr>
              <a:buNone/>
            </a:pPr>
            <a:r>
              <a:rPr lang="zh-CN" altLang="en-US" dirty="0">
                <a:latin typeface="+mj-ea"/>
                <a:ea typeface="+mj-ea"/>
              </a:rPr>
              <a:t>用户故事</a:t>
            </a:r>
            <a:endParaRPr lang="en-US" altLang="zh-CN" dirty="0">
              <a:latin typeface="+mj-ea"/>
              <a:ea typeface="+mj-ea"/>
            </a:endParaRPr>
          </a:p>
          <a:p>
            <a:pPr>
              <a:buNone/>
            </a:pPr>
            <a:r>
              <a:rPr lang="zh-CN" altLang="en-US" dirty="0">
                <a:latin typeface="+mj-ea"/>
                <a:ea typeface="+mj-ea"/>
              </a:rPr>
              <a:t>（积压产品）</a:t>
            </a:r>
          </a:p>
        </p:txBody>
      </p:sp>
      <p:sp>
        <p:nvSpPr>
          <p:cNvPr id="30" name="矩形 29">
            <a:extLst>
              <a:ext uri="{FF2B5EF4-FFF2-40B4-BE49-F238E27FC236}">
                <a16:creationId xmlns:a16="http://schemas.microsoft.com/office/drawing/2014/main" id="{46CF26D0-1C0D-4FB8-B808-CC57E329F9D4}"/>
              </a:ext>
            </a:extLst>
          </p:cNvPr>
          <p:cNvSpPr/>
          <p:nvPr/>
        </p:nvSpPr>
        <p:spPr>
          <a:xfrm rot="5400000" flipH="1">
            <a:off x="6108059" y="-139579"/>
            <a:ext cx="53871" cy="11486311"/>
          </a:xfrm>
          <a:prstGeom prst="rect">
            <a:avLst/>
          </a:pr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65A1E375-C23B-416E-BFF6-FA103EEC8C2F}"/>
              </a:ext>
            </a:extLst>
          </p:cNvPr>
          <p:cNvSpPr/>
          <p:nvPr/>
        </p:nvSpPr>
        <p:spPr>
          <a:xfrm>
            <a:off x="2030185" y="5856389"/>
            <a:ext cx="2080551" cy="593271"/>
          </a:xfrm>
          <a:prstGeom prst="rect">
            <a:avLst/>
          </a:prstGeom>
          <a:solidFill>
            <a:schemeClr val="tx1">
              <a:lumMod val="9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b="1" dirty="0">
                <a:solidFill>
                  <a:schemeClr val="accent4">
                    <a:lumMod val="10000"/>
                  </a:schemeClr>
                </a:solidFill>
                <a:latin typeface="+mj-ea"/>
                <a:ea typeface="+mj-ea"/>
              </a:rPr>
              <a:t>制定计划</a:t>
            </a:r>
          </a:p>
        </p:txBody>
      </p:sp>
      <p:sp>
        <p:nvSpPr>
          <p:cNvPr id="32" name="矩形 31">
            <a:extLst>
              <a:ext uri="{FF2B5EF4-FFF2-40B4-BE49-F238E27FC236}">
                <a16:creationId xmlns:a16="http://schemas.microsoft.com/office/drawing/2014/main" id="{9EE7F77A-7B8E-4D7C-9E16-DF9467DCEF72}"/>
              </a:ext>
            </a:extLst>
          </p:cNvPr>
          <p:cNvSpPr/>
          <p:nvPr/>
        </p:nvSpPr>
        <p:spPr>
          <a:xfrm>
            <a:off x="4811485" y="5856388"/>
            <a:ext cx="2080551" cy="593271"/>
          </a:xfrm>
          <a:prstGeom prst="rect">
            <a:avLst/>
          </a:prstGeom>
          <a:solidFill>
            <a:schemeClr val="tx1">
              <a:lumMod val="9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b="1" dirty="0">
                <a:solidFill>
                  <a:schemeClr val="accent4">
                    <a:lumMod val="10000"/>
                  </a:schemeClr>
                </a:solidFill>
                <a:latin typeface="+mj-ea"/>
                <a:ea typeface="+mj-ea"/>
              </a:rPr>
              <a:t>安排优先级</a:t>
            </a:r>
          </a:p>
        </p:txBody>
      </p:sp>
      <p:sp>
        <p:nvSpPr>
          <p:cNvPr id="33" name="矩形 32">
            <a:extLst>
              <a:ext uri="{FF2B5EF4-FFF2-40B4-BE49-F238E27FC236}">
                <a16:creationId xmlns:a16="http://schemas.microsoft.com/office/drawing/2014/main" id="{3398A4D9-6738-407C-AEAB-617BFC83BC0E}"/>
              </a:ext>
            </a:extLst>
          </p:cNvPr>
          <p:cNvSpPr/>
          <p:nvPr/>
        </p:nvSpPr>
        <p:spPr>
          <a:xfrm>
            <a:off x="7473042" y="5856388"/>
            <a:ext cx="2080551" cy="593271"/>
          </a:xfrm>
          <a:prstGeom prst="rect">
            <a:avLst/>
          </a:prstGeom>
          <a:solidFill>
            <a:schemeClr val="tx1">
              <a:lumMod val="9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b="1" dirty="0">
                <a:solidFill>
                  <a:schemeClr val="accent4">
                    <a:lumMod val="10000"/>
                  </a:schemeClr>
                </a:solidFill>
                <a:latin typeface="+mj-ea"/>
                <a:ea typeface="+mj-ea"/>
              </a:rPr>
              <a:t>估算工作量</a:t>
            </a:r>
          </a:p>
        </p:txBody>
      </p:sp>
    </p:spTree>
    <p:extLst>
      <p:ext uri="{BB962C8B-B14F-4D97-AF65-F5344CB8AC3E}">
        <p14:creationId xmlns:p14="http://schemas.microsoft.com/office/powerpoint/2010/main" val="274629637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编制用户故事的方法</a:t>
            </a:r>
          </a:p>
        </p:txBody>
      </p:sp>
      <p:pic>
        <p:nvPicPr>
          <p:cNvPr id="5" name="图片 4"/>
          <p:cNvPicPr>
            <a:picLocks noChangeAspect="1"/>
          </p:cNvPicPr>
          <p:nvPr/>
        </p:nvPicPr>
        <p:blipFill>
          <a:blip r:embed="rId2"/>
          <a:stretch>
            <a:fillRect/>
          </a:stretch>
        </p:blipFill>
        <p:spPr>
          <a:xfrm>
            <a:off x="1154644" y="944006"/>
            <a:ext cx="9902383" cy="5429579"/>
          </a:xfrm>
          <a:prstGeom prst="rect">
            <a:avLst/>
          </a:prstGeom>
        </p:spPr>
      </p:pic>
    </p:spTree>
    <p:extLst>
      <p:ext uri="{BB962C8B-B14F-4D97-AF65-F5344CB8AC3E}">
        <p14:creationId xmlns:p14="http://schemas.microsoft.com/office/powerpoint/2010/main" val="31289849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 y="11561"/>
            <a:ext cx="12125739" cy="480060"/>
          </a:xfrm>
        </p:spPr>
        <p:txBody>
          <a:bodyPr/>
          <a:lstStyle/>
          <a:p>
            <a:r>
              <a:rPr lang="en-US" altLang="zh-CN" dirty="0"/>
              <a:t>3.1. </a:t>
            </a:r>
            <a:r>
              <a:rPr lang="zh-CN" altLang="en-US" dirty="0"/>
              <a:t>工坊形式（</a:t>
            </a:r>
            <a:r>
              <a:rPr lang="en-US" altLang="zh-CN" dirty="0"/>
              <a:t>workshops</a:t>
            </a:r>
            <a:r>
              <a:rPr lang="zh-CN" altLang="en-US" dirty="0"/>
              <a:t>）</a:t>
            </a:r>
          </a:p>
        </p:txBody>
      </p:sp>
      <p:sp>
        <p:nvSpPr>
          <p:cNvPr id="3" name="文本框 2"/>
          <p:cNvSpPr txBox="1"/>
          <p:nvPr/>
        </p:nvSpPr>
        <p:spPr>
          <a:xfrm>
            <a:off x="1275871" y="975242"/>
            <a:ext cx="8174033" cy="5133713"/>
          </a:xfrm>
          <a:prstGeom prst="rect">
            <a:avLst/>
          </a:prstGeom>
          <a:noFill/>
        </p:spPr>
        <p:txBody>
          <a:bodyPr wrap="none" rtlCol="0">
            <a:spAutoFit/>
          </a:bodyPr>
          <a:lstStyle/>
          <a:p>
            <a:pPr marL="342900" indent="-342900">
              <a:lnSpc>
                <a:spcPct val="150000"/>
              </a:lnSpc>
              <a:buFont typeface="Wingdings" panose="05000000000000000000" pitchFamily="2" charset="2"/>
              <a:buChar char="l"/>
            </a:pPr>
            <a:r>
              <a:rPr lang="zh-CN" altLang="en-US" sz="2800" b="1" dirty="0">
                <a:latin typeface="+mj-ea"/>
                <a:ea typeface="+mj-ea"/>
              </a:rPr>
              <a:t>团队的全体成员，外加相关的软件干系人；</a:t>
            </a:r>
            <a:endParaRPr lang="en-US" altLang="zh-CN" sz="2800" b="1" dirty="0">
              <a:latin typeface="+mj-ea"/>
              <a:ea typeface="+mj-ea"/>
            </a:endParaRPr>
          </a:p>
          <a:p>
            <a:pPr marL="342900" indent="-342900">
              <a:lnSpc>
                <a:spcPct val="150000"/>
              </a:lnSpc>
              <a:buFont typeface="Wingdings" panose="05000000000000000000" pitchFamily="2" charset="2"/>
              <a:buChar char="l"/>
            </a:pPr>
            <a:r>
              <a:rPr lang="zh-CN" altLang="en-US" sz="2800" b="1" dirty="0">
                <a:latin typeface="+mj-ea"/>
                <a:ea typeface="+mj-ea"/>
              </a:rPr>
              <a:t>不需要在每个冲刺都做；</a:t>
            </a:r>
            <a:endParaRPr lang="en-US" altLang="zh-CN" sz="2800" b="1" dirty="0">
              <a:latin typeface="+mj-ea"/>
              <a:ea typeface="+mj-ea"/>
            </a:endParaRPr>
          </a:p>
          <a:p>
            <a:pPr marL="342900" indent="-342900">
              <a:lnSpc>
                <a:spcPct val="150000"/>
              </a:lnSpc>
              <a:buFont typeface="Wingdings" panose="05000000000000000000" pitchFamily="2" charset="2"/>
              <a:buChar char="l"/>
            </a:pPr>
            <a:r>
              <a:rPr lang="zh-CN" altLang="en-US" sz="2800" b="1" dirty="0">
                <a:latin typeface="+mj-ea"/>
                <a:ea typeface="+mj-ea"/>
              </a:rPr>
              <a:t>头脑风暴产生用户故事；</a:t>
            </a:r>
            <a:endParaRPr lang="en-US" altLang="zh-CN" sz="2800" b="1" dirty="0">
              <a:latin typeface="+mj-ea"/>
              <a:ea typeface="+mj-ea"/>
            </a:endParaRPr>
          </a:p>
          <a:p>
            <a:pPr marL="342900" indent="-342900">
              <a:lnSpc>
                <a:spcPct val="150000"/>
              </a:lnSpc>
              <a:buFont typeface="Wingdings" panose="05000000000000000000" pitchFamily="2" charset="2"/>
              <a:buChar char="l"/>
            </a:pPr>
            <a:r>
              <a:rPr lang="zh-CN" altLang="en-US" sz="2800" b="1" dirty="0">
                <a:latin typeface="+mj-ea"/>
                <a:ea typeface="+mj-ea"/>
              </a:rPr>
              <a:t>目标是</a:t>
            </a:r>
            <a:r>
              <a:rPr lang="zh-CN" altLang="en-US" sz="2800" b="1" dirty="0">
                <a:solidFill>
                  <a:srgbClr val="FF0000"/>
                </a:solidFill>
                <a:latin typeface="+mj-ea"/>
                <a:ea typeface="+mj-ea"/>
              </a:rPr>
              <a:t>编写尽可能多的用户故事</a:t>
            </a:r>
            <a:r>
              <a:rPr lang="zh-CN" altLang="en-US" sz="2800" b="1" dirty="0">
                <a:latin typeface="+mj-ea"/>
                <a:ea typeface="+mj-ea"/>
              </a:rPr>
              <a:t>；</a:t>
            </a:r>
            <a:endParaRPr lang="en-US" altLang="zh-CN" sz="2800" b="1" dirty="0">
              <a:latin typeface="+mj-ea"/>
              <a:ea typeface="+mj-ea"/>
            </a:endParaRPr>
          </a:p>
          <a:p>
            <a:pPr marL="800100" lvl="1" indent="-342900">
              <a:lnSpc>
                <a:spcPct val="150000"/>
              </a:lnSpc>
              <a:buFont typeface="Wingdings" panose="05000000000000000000" pitchFamily="2" charset="2"/>
              <a:buChar char="l"/>
            </a:pPr>
            <a:r>
              <a:rPr lang="zh-CN" altLang="en-US" sz="2800" dirty="0">
                <a:latin typeface="+mj-ea"/>
                <a:ea typeface="+mj-ea"/>
              </a:rPr>
              <a:t>某些故事可以是“开发准备就绪”；</a:t>
            </a:r>
            <a:endParaRPr lang="en-US" altLang="zh-CN" sz="2800" dirty="0">
              <a:latin typeface="+mj-ea"/>
              <a:ea typeface="+mj-ea"/>
            </a:endParaRPr>
          </a:p>
          <a:p>
            <a:pPr marL="800100" lvl="1" indent="-342900">
              <a:lnSpc>
                <a:spcPct val="150000"/>
              </a:lnSpc>
              <a:buFont typeface="Wingdings" panose="05000000000000000000" pitchFamily="2" charset="2"/>
              <a:buChar char="l"/>
            </a:pPr>
            <a:r>
              <a:rPr lang="zh-CN" altLang="en-US" sz="2800" dirty="0">
                <a:latin typeface="+mj-ea"/>
                <a:ea typeface="+mj-ea"/>
              </a:rPr>
              <a:t>另外一些则还是“史诗故事”（大的故事）；</a:t>
            </a:r>
            <a:endParaRPr lang="en-US" altLang="zh-CN" sz="2800" dirty="0">
              <a:latin typeface="+mj-ea"/>
              <a:ea typeface="+mj-ea"/>
            </a:endParaRPr>
          </a:p>
          <a:p>
            <a:pPr marL="342900" indent="-342900">
              <a:lnSpc>
                <a:spcPct val="150000"/>
              </a:lnSpc>
              <a:buFont typeface="Wingdings" panose="05000000000000000000" pitchFamily="2" charset="2"/>
              <a:buChar char="l"/>
            </a:pPr>
            <a:r>
              <a:rPr lang="zh-CN" altLang="en-US" sz="2800" b="1" dirty="0">
                <a:latin typeface="+mj-ea"/>
                <a:ea typeface="+mj-ea"/>
              </a:rPr>
              <a:t>在这个时候不需要管理优先级。</a:t>
            </a:r>
            <a:endParaRPr lang="en-US" altLang="zh-CN" sz="2800" b="1" dirty="0">
              <a:latin typeface="+mj-ea"/>
              <a:ea typeface="+mj-ea"/>
            </a:endParaRPr>
          </a:p>
        </p:txBody>
      </p:sp>
    </p:spTree>
    <p:extLst>
      <p:ext uri="{BB962C8B-B14F-4D97-AF65-F5344CB8AC3E}">
        <p14:creationId xmlns:p14="http://schemas.microsoft.com/office/powerpoint/2010/main" val="149499779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3.2. </a:t>
            </a:r>
            <a:r>
              <a:rPr lang="zh-CN" altLang="en-US" dirty="0"/>
              <a:t>从长篇故事（</a:t>
            </a:r>
            <a:r>
              <a:rPr lang="en-US" altLang="zh-CN" dirty="0"/>
              <a:t>epics</a:t>
            </a:r>
            <a:r>
              <a:rPr lang="zh-CN" altLang="en-US" dirty="0"/>
              <a:t>）和迭代开始编</a:t>
            </a:r>
          </a:p>
        </p:txBody>
      </p:sp>
      <p:grpSp>
        <p:nvGrpSpPr>
          <p:cNvPr id="3" name="StickyNote"/>
          <p:cNvGrpSpPr/>
          <p:nvPr>
            <p:custDataLst>
              <p:custData r:id="rId1"/>
            </p:custDataLst>
          </p:nvPr>
        </p:nvGrpSpPr>
        <p:grpSpPr>
          <a:xfrm>
            <a:off x="526538" y="2775837"/>
            <a:ext cx="2489509" cy="1080546"/>
            <a:chOff x="3886200" y="2629127"/>
            <a:chExt cx="2489509" cy="1080546"/>
          </a:xfrm>
        </p:grpSpPr>
        <p:sp>
          <p:nvSpPr>
            <p:cNvPr id="4" name="Content"/>
            <p:cNvSpPr/>
            <p:nvPr/>
          </p:nvSpPr>
          <p:spPr>
            <a:xfrm>
              <a:off x="3886200" y="2743200"/>
              <a:ext cx="2489509" cy="966473"/>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pPr>
                <a:lnSpc>
                  <a:spcPct val="150000"/>
                </a:lnSpc>
                <a:buNone/>
              </a:pPr>
              <a:r>
                <a:rPr lang="zh-CN" altLang="en-US" sz="1400" dirty="0">
                  <a:solidFill>
                    <a:sysClr val="windowText" lastClr="000000"/>
                  </a:solidFill>
                  <a:latin typeface="+mj-ea"/>
                  <a:ea typeface="+mj-ea"/>
                  <a:cs typeface="Segoe UI" pitchFamily="34" charset="0"/>
                </a:rPr>
                <a:t>空中飞人。</a:t>
              </a:r>
              <a:endParaRPr lang="en-US" altLang="zh-CN" sz="1400" dirty="0">
                <a:solidFill>
                  <a:sysClr val="windowText" lastClr="000000"/>
                </a:solidFill>
                <a:latin typeface="+mj-ea"/>
                <a:ea typeface="+mj-ea"/>
                <a:cs typeface="Segoe UI" pitchFamily="34" charset="0"/>
              </a:endParaRPr>
            </a:p>
          </p:txBody>
        </p:sp>
        <p:sp>
          <p:nvSpPr>
            <p:cNvPr id="5" name="Tape"/>
            <p:cNvSpPr/>
            <p:nvPr/>
          </p:nvSpPr>
          <p:spPr>
            <a:xfrm rot="401918">
              <a:off x="4290086" y="2629127"/>
              <a:ext cx="563828"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50000"/>
                </a:lnSpc>
                <a:spcBef>
                  <a:spcPts val="0"/>
                </a:spcBef>
                <a:spcAft>
                  <a:spcPts val="0"/>
                </a:spcAft>
                <a:buClrTx/>
                <a:buSzTx/>
                <a:buFontTx/>
                <a:buNone/>
                <a:tabLst/>
              </a:pPr>
              <a:endParaRPr kumimoji="0" lang="en-US" sz="8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nvGrpSpPr>
          <p:cNvPr id="27" name="组合 26"/>
          <p:cNvGrpSpPr/>
          <p:nvPr/>
        </p:nvGrpSpPr>
        <p:grpSpPr>
          <a:xfrm>
            <a:off x="3016047" y="1408212"/>
            <a:ext cx="3973149" cy="3817120"/>
            <a:chOff x="3016047" y="1408212"/>
            <a:chExt cx="3973149" cy="3817120"/>
          </a:xfrm>
        </p:grpSpPr>
        <p:grpSp>
          <p:nvGrpSpPr>
            <p:cNvPr id="6" name="StickyNote"/>
            <p:cNvGrpSpPr/>
            <p:nvPr>
              <p:custDataLst>
                <p:custData r:id="rId6"/>
              </p:custDataLst>
            </p:nvPr>
          </p:nvGrpSpPr>
          <p:grpSpPr>
            <a:xfrm>
              <a:off x="4078267" y="1408212"/>
              <a:ext cx="2910929" cy="1080546"/>
              <a:chOff x="3886200" y="2629127"/>
              <a:chExt cx="2910929" cy="1080546"/>
            </a:xfrm>
          </p:grpSpPr>
          <p:sp>
            <p:nvSpPr>
              <p:cNvPr id="7" name="Content"/>
              <p:cNvSpPr/>
              <p:nvPr/>
            </p:nvSpPr>
            <p:spPr>
              <a:xfrm>
                <a:off x="3886200" y="2743200"/>
                <a:ext cx="2910929" cy="966473"/>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pPr>
                  <a:lnSpc>
                    <a:spcPct val="150000"/>
                  </a:lnSpc>
                  <a:buNone/>
                </a:pPr>
                <a:r>
                  <a:rPr lang="zh-CN" altLang="en-US" sz="1400" dirty="0">
                    <a:solidFill>
                      <a:sysClr val="windowText" lastClr="000000"/>
                    </a:solidFill>
                    <a:latin typeface="+mj-ea"/>
                    <a:ea typeface="+mj-ea"/>
                    <a:cs typeface="Segoe UI" pitchFamily="34" charset="0"/>
                  </a:rPr>
                  <a:t>作为空中飞人，我希望能够用我的银行账号进行支付。</a:t>
                </a:r>
                <a:endParaRPr lang="en-US" altLang="zh-CN" sz="1400" dirty="0">
                  <a:solidFill>
                    <a:sysClr val="windowText" lastClr="000000"/>
                  </a:solidFill>
                  <a:latin typeface="+mj-ea"/>
                  <a:ea typeface="+mj-ea"/>
                  <a:cs typeface="Segoe UI" pitchFamily="34" charset="0"/>
                </a:endParaRPr>
              </a:p>
            </p:txBody>
          </p:sp>
          <p:sp>
            <p:nvSpPr>
              <p:cNvPr id="8" name="Tape"/>
              <p:cNvSpPr/>
              <p:nvPr/>
            </p:nvSpPr>
            <p:spPr>
              <a:xfrm rot="401918">
                <a:off x="4290086" y="2629127"/>
                <a:ext cx="563828"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50000"/>
                  </a:lnSpc>
                  <a:spcBef>
                    <a:spcPts val="0"/>
                  </a:spcBef>
                  <a:spcAft>
                    <a:spcPts val="0"/>
                  </a:spcAft>
                  <a:buClrTx/>
                  <a:buSzTx/>
                  <a:buFontTx/>
                  <a:buNone/>
                  <a:tabLst/>
                </a:pPr>
                <a:endParaRPr kumimoji="0" lang="en-US" sz="8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nvGrpSpPr>
            <p:cNvPr id="9" name="StickyNote"/>
            <p:cNvGrpSpPr/>
            <p:nvPr>
              <p:custDataLst>
                <p:custData r:id="rId7"/>
              </p:custDataLst>
            </p:nvPr>
          </p:nvGrpSpPr>
          <p:grpSpPr>
            <a:xfrm>
              <a:off x="4078267" y="2775837"/>
              <a:ext cx="2910929" cy="1080546"/>
              <a:chOff x="3886200" y="2629127"/>
              <a:chExt cx="2910929" cy="1080546"/>
            </a:xfrm>
          </p:grpSpPr>
          <p:sp>
            <p:nvSpPr>
              <p:cNvPr id="10" name="Content"/>
              <p:cNvSpPr/>
              <p:nvPr/>
            </p:nvSpPr>
            <p:spPr>
              <a:xfrm>
                <a:off x="3886200" y="2743200"/>
                <a:ext cx="2910929" cy="966473"/>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pPr>
                  <a:lnSpc>
                    <a:spcPct val="150000"/>
                  </a:lnSpc>
                  <a:buNone/>
                </a:pPr>
                <a:r>
                  <a:rPr lang="zh-CN" altLang="en-US" sz="1400" dirty="0">
                    <a:solidFill>
                      <a:sysClr val="windowText" lastClr="000000"/>
                    </a:solidFill>
                    <a:latin typeface="+mj-ea"/>
                    <a:ea typeface="+mj-ea"/>
                    <a:cs typeface="Segoe UI" pitchFamily="34" charset="0"/>
                  </a:rPr>
                  <a:t>作为空中飞人，我希望能够预定旅行行程。</a:t>
                </a:r>
                <a:endParaRPr lang="en-US" altLang="zh-CN" sz="1400" dirty="0">
                  <a:solidFill>
                    <a:sysClr val="windowText" lastClr="000000"/>
                  </a:solidFill>
                  <a:latin typeface="+mj-ea"/>
                  <a:ea typeface="+mj-ea"/>
                  <a:cs typeface="Segoe UI" pitchFamily="34" charset="0"/>
                </a:endParaRPr>
              </a:p>
            </p:txBody>
          </p:sp>
          <p:sp>
            <p:nvSpPr>
              <p:cNvPr id="11" name="Tape"/>
              <p:cNvSpPr/>
              <p:nvPr/>
            </p:nvSpPr>
            <p:spPr>
              <a:xfrm rot="401918">
                <a:off x="4290086" y="2629127"/>
                <a:ext cx="563828"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50000"/>
                  </a:lnSpc>
                  <a:spcBef>
                    <a:spcPts val="0"/>
                  </a:spcBef>
                  <a:spcAft>
                    <a:spcPts val="0"/>
                  </a:spcAft>
                  <a:buClrTx/>
                  <a:buSzTx/>
                  <a:buFontTx/>
                  <a:buNone/>
                  <a:tabLst/>
                </a:pPr>
                <a:endParaRPr kumimoji="0" lang="en-US" sz="8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nvGrpSpPr>
            <p:cNvPr id="12" name="StickyNote"/>
            <p:cNvGrpSpPr/>
            <p:nvPr>
              <p:custDataLst>
                <p:custData r:id="rId8"/>
              </p:custDataLst>
            </p:nvPr>
          </p:nvGrpSpPr>
          <p:grpSpPr>
            <a:xfrm>
              <a:off x="4078267" y="4144786"/>
              <a:ext cx="2910929" cy="1080546"/>
              <a:chOff x="3886200" y="2629127"/>
              <a:chExt cx="2910929" cy="1080546"/>
            </a:xfrm>
          </p:grpSpPr>
          <p:sp>
            <p:nvSpPr>
              <p:cNvPr id="13" name="Content"/>
              <p:cNvSpPr/>
              <p:nvPr/>
            </p:nvSpPr>
            <p:spPr>
              <a:xfrm>
                <a:off x="3886200" y="2743200"/>
                <a:ext cx="2910929" cy="966473"/>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pPr>
                  <a:lnSpc>
                    <a:spcPct val="150000"/>
                  </a:lnSpc>
                  <a:buNone/>
                </a:pPr>
                <a:r>
                  <a:rPr lang="zh-CN" altLang="en-US" sz="1400" dirty="0">
                    <a:solidFill>
                      <a:sysClr val="windowText" lastClr="000000"/>
                    </a:solidFill>
                    <a:latin typeface="+mj-ea"/>
                    <a:ea typeface="+mj-ea"/>
                    <a:cs typeface="Segoe UI" pitchFamily="34" charset="0"/>
                  </a:rPr>
                  <a:t>作为空中飞人，我希望</a:t>
                </a:r>
                <a:r>
                  <a:rPr lang="en-US" altLang="zh-CN" sz="1400" dirty="0">
                    <a:solidFill>
                      <a:sysClr val="windowText" lastClr="000000"/>
                    </a:solidFill>
                    <a:latin typeface="+mj-ea"/>
                    <a:ea typeface="+mj-ea"/>
                    <a:cs typeface="Segoe UI" pitchFamily="34" charset="0"/>
                  </a:rPr>
                  <a:t>……</a:t>
                </a:r>
                <a:r>
                  <a:rPr lang="zh-CN" altLang="en-US" sz="1400" dirty="0">
                    <a:solidFill>
                      <a:sysClr val="windowText" lastClr="000000"/>
                    </a:solidFill>
                    <a:latin typeface="+mj-ea"/>
                    <a:ea typeface="+mj-ea"/>
                    <a:cs typeface="Segoe UI" pitchFamily="34" charset="0"/>
                  </a:rPr>
                  <a:t>。</a:t>
                </a:r>
                <a:endParaRPr lang="en-US" altLang="zh-CN" sz="1400" dirty="0">
                  <a:solidFill>
                    <a:sysClr val="windowText" lastClr="000000"/>
                  </a:solidFill>
                  <a:latin typeface="+mj-ea"/>
                  <a:ea typeface="+mj-ea"/>
                  <a:cs typeface="Segoe UI" pitchFamily="34" charset="0"/>
                </a:endParaRPr>
              </a:p>
            </p:txBody>
          </p:sp>
          <p:sp>
            <p:nvSpPr>
              <p:cNvPr id="14" name="Tape"/>
              <p:cNvSpPr/>
              <p:nvPr/>
            </p:nvSpPr>
            <p:spPr>
              <a:xfrm rot="401918">
                <a:off x="4290086" y="2629127"/>
                <a:ext cx="563828"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50000"/>
                  </a:lnSpc>
                  <a:spcBef>
                    <a:spcPts val="0"/>
                  </a:spcBef>
                  <a:spcAft>
                    <a:spcPts val="0"/>
                  </a:spcAft>
                  <a:buClrTx/>
                  <a:buSzTx/>
                  <a:buFontTx/>
                  <a:buNone/>
                  <a:tabLst/>
                </a:pPr>
                <a:endParaRPr kumimoji="0" lang="en-US" sz="8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cxnSp>
          <p:nvCxnSpPr>
            <p:cNvPr id="28" name="直接箭头连接符 27"/>
            <p:cNvCxnSpPr>
              <a:stCxn id="4" idx="3"/>
              <a:endCxn id="7" idx="1"/>
            </p:cNvCxnSpPr>
            <p:nvPr/>
          </p:nvCxnSpPr>
          <p:spPr>
            <a:xfrm flipV="1">
              <a:off x="3016047" y="2005522"/>
              <a:ext cx="1062220" cy="1367625"/>
            </a:xfrm>
            <a:prstGeom prst="straightConnector1">
              <a:avLst/>
            </a:prstGeom>
            <a:ln w="1905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cxnSpLocks/>
              <a:stCxn id="4" idx="3"/>
              <a:endCxn id="10" idx="1"/>
            </p:cNvCxnSpPr>
            <p:nvPr/>
          </p:nvCxnSpPr>
          <p:spPr>
            <a:xfrm>
              <a:off x="3016047" y="3373147"/>
              <a:ext cx="1062220" cy="0"/>
            </a:xfrm>
            <a:prstGeom prst="straightConnector1">
              <a:avLst/>
            </a:prstGeom>
            <a:ln w="1905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cxnSpLocks/>
              <a:stCxn id="4" idx="3"/>
              <a:endCxn id="13" idx="1"/>
            </p:cNvCxnSpPr>
            <p:nvPr/>
          </p:nvCxnSpPr>
          <p:spPr>
            <a:xfrm>
              <a:off x="3016047" y="3373147"/>
              <a:ext cx="1062220" cy="1368949"/>
            </a:xfrm>
            <a:prstGeom prst="straightConnector1">
              <a:avLst/>
            </a:prstGeom>
            <a:ln w="1905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6989196" y="1101041"/>
            <a:ext cx="4247322" cy="4778637"/>
            <a:chOff x="6989196" y="1101041"/>
            <a:chExt cx="4247322" cy="4778637"/>
          </a:xfrm>
        </p:grpSpPr>
        <p:grpSp>
          <p:nvGrpSpPr>
            <p:cNvPr id="15" name="StickyNote"/>
            <p:cNvGrpSpPr/>
            <p:nvPr>
              <p:custDataLst>
                <p:custData r:id="rId2"/>
              </p:custDataLst>
            </p:nvPr>
          </p:nvGrpSpPr>
          <p:grpSpPr>
            <a:xfrm>
              <a:off x="8325589" y="1101041"/>
              <a:ext cx="2910929" cy="1080546"/>
              <a:chOff x="3886200" y="2629127"/>
              <a:chExt cx="2910929" cy="1080546"/>
            </a:xfrm>
          </p:grpSpPr>
          <p:sp>
            <p:nvSpPr>
              <p:cNvPr id="16" name="Content"/>
              <p:cNvSpPr/>
              <p:nvPr/>
            </p:nvSpPr>
            <p:spPr>
              <a:xfrm>
                <a:off x="3886200" y="2743200"/>
                <a:ext cx="2910929" cy="966473"/>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pPr>
                  <a:lnSpc>
                    <a:spcPct val="150000"/>
                  </a:lnSpc>
                  <a:buNone/>
                </a:pPr>
                <a:r>
                  <a:rPr lang="zh-CN" altLang="en-US" sz="1400" dirty="0">
                    <a:solidFill>
                      <a:sysClr val="windowText" lastClr="000000"/>
                    </a:solidFill>
                    <a:latin typeface="+mj-ea"/>
                    <a:ea typeface="+mj-ea"/>
                    <a:cs typeface="Segoe UI" pitchFamily="34" charset="0"/>
                  </a:rPr>
                  <a:t>作为空中飞人，我希望能够预定按照里程计算的行程。</a:t>
                </a:r>
                <a:endParaRPr lang="en-US" altLang="zh-CN" sz="1400" dirty="0">
                  <a:solidFill>
                    <a:sysClr val="windowText" lastClr="000000"/>
                  </a:solidFill>
                  <a:latin typeface="+mj-ea"/>
                  <a:ea typeface="+mj-ea"/>
                  <a:cs typeface="Segoe UI" pitchFamily="34" charset="0"/>
                </a:endParaRPr>
              </a:p>
            </p:txBody>
          </p:sp>
          <p:sp>
            <p:nvSpPr>
              <p:cNvPr id="17" name="Tape"/>
              <p:cNvSpPr/>
              <p:nvPr/>
            </p:nvSpPr>
            <p:spPr>
              <a:xfrm rot="401918">
                <a:off x="4290086" y="2629127"/>
                <a:ext cx="563828"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50000"/>
                  </a:lnSpc>
                  <a:spcBef>
                    <a:spcPts val="0"/>
                  </a:spcBef>
                  <a:spcAft>
                    <a:spcPts val="0"/>
                  </a:spcAft>
                  <a:buClrTx/>
                  <a:buSzTx/>
                  <a:buFontTx/>
                  <a:buNone/>
                  <a:tabLst/>
                </a:pPr>
                <a:endParaRPr kumimoji="0" lang="en-US" sz="8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nvGrpSpPr>
            <p:cNvPr id="18" name="StickyNote"/>
            <p:cNvGrpSpPr/>
            <p:nvPr>
              <p:custDataLst>
                <p:custData r:id="rId3"/>
              </p:custDataLst>
            </p:nvPr>
          </p:nvGrpSpPr>
          <p:grpSpPr>
            <a:xfrm>
              <a:off x="8325588" y="2327810"/>
              <a:ext cx="2910929" cy="1080546"/>
              <a:chOff x="3886200" y="2629127"/>
              <a:chExt cx="2910929" cy="1080546"/>
            </a:xfrm>
          </p:grpSpPr>
          <p:sp>
            <p:nvSpPr>
              <p:cNvPr id="19" name="Content"/>
              <p:cNvSpPr/>
              <p:nvPr/>
            </p:nvSpPr>
            <p:spPr>
              <a:xfrm>
                <a:off x="3886200" y="2743200"/>
                <a:ext cx="2910929" cy="966473"/>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pPr>
                  <a:lnSpc>
                    <a:spcPct val="150000"/>
                  </a:lnSpc>
                  <a:buNone/>
                </a:pPr>
                <a:r>
                  <a:rPr lang="zh-CN" altLang="en-US" sz="1400" dirty="0">
                    <a:solidFill>
                      <a:sysClr val="windowText" lastClr="000000"/>
                    </a:solidFill>
                    <a:latin typeface="+mj-ea"/>
                    <a:ea typeface="+mj-ea"/>
                    <a:cs typeface="Segoe UI" pitchFamily="34" charset="0"/>
                  </a:rPr>
                  <a:t>作为空中飞人，我希望能够对经常飞行的行程重复预定。</a:t>
                </a:r>
                <a:endParaRPr lang="en-US" altLang="zh-CN" sz="1400" dirty="0">
                  <a:solidFill>
                    <a:sysClr val="windowText" lastClr="000000"/>
                  </a:solidFill>
                  <a:latin typeface="+mj-ea"/>
                  <a:ea typeface="+mj-ea"/>
                  <a:cs typeface="Segoe UI" pitchFamily="34" charset="0"/>
                </a:endParaRPr>
              </a:p>
            </p:txBody>
          </p:sp>
          <p:sp>
            <p:nvSpPr>
              <p:cNvPr id="20" name="Tape"/>
              <p:cNvSpPr/>
              <p:nvPr/>
            </p:nvSpPr>
            <p:spPr>
              <a:xfrm rot="401918">
                <a:off x="4290086" y="2629127"/>
                <a:ext cx="563828"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50000"/>
                  </a:lnSpc>
                  <a:spcBef>
                    <a:spcPts val="0"/>
                  </a:spcBef>
                  <a:spcAft>
                    <a:spcPts val="0"/>
                  </a:spcAft>
                  <a:buClrTx/>
                  <a:buSzTx/>
                  <a:buFontTx/>
                  <a:buNone/>
                  <a:tabLst/>
                </a:pPr>
                <a:endParaRPr kumimoji="0" lang="en-US" sz="8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nvGrpSpPr>
            <p:cNvPr id="21" name="StickyNote"/>
            <p:cNvGrpSpPr/>
            <p:nvPr>
              <p:custDataLst>
                <p:custData r:id="rId4"/>
              </p:custDataLst>
            </p:nvPr>
          </p:nvGrpSpPr>
          <p:grpSpPr>
            <a:xfrm>
              <a:off x="8325588" y="3572363"/>
              <a:ext cx="2910929" cy="1080546"/>
              <a:chOff x="3886200" y="2629127"/>
              <a:chExt cx="2910929" cy="1080546"/>
            </a:xfrm>
          </p:grpSpPr>
          <p:sp>
            <p:nvSpPr>
              <p:cNvPr id="22" name="Content"/>
              <p:cNvSpPr/>
              <p:nvPr/>
            </p:nvSpPr>
            <p:spPr>
              <a:xfrm>
                <a:off x="3886200" y="2743200"/>
                <a:ext cx="2910929" cy="966473"/>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pPr>
                  <a:lnSpc>
                    <a:spcPct val="150000"/>
                  </a:lnSpc>
                  <a:buNone/>
                </a:pPr>
                <a:r>
                  <a:rPr lang="zh-CN" altLang="en-US" sz="1400" dirty="0">
                    <a:solidFill>
                      <a:sysClr val="windowText" lastClr="000000"/>
                    </a:solidFill>
                    <a:latin typeface="+mj-ea"/>
                    <a:ea typeface="+mj-ea"/>
                    <a:cs typeface="Segoe UI" pitchFamily="34" charset="0"/>
                  </a:rPr>
                  <a:t>作为空中飞人，我希望能够申请升级。</a:t>
                </a:r>
                <a:endParaRPr lang="en-US" altLang="zh-CN" sz="1400" dirty="0">
                  <a:solidFill>
                    <a:sysClr val="windowText" lastClr="000000"/>
                  </a:solidFill>
                  <a:latin typeface="+mj-ea"/>
                  <a:ea typeface="+mj-ea"/>
                  <a:cs typeface="Segoe UI" pitchFamily="34" charset="0"/>
                </a:endParaRPr>
              </a:p>
            </p:txBody>
          </p:sp>
          <p:sp>
            <p:nvSpPr>
              <p:cNvPr id="23" name="Tape"/>
              <p:cNvSpPr/>
              <p:nvPr/>
            </p:nvSpPr>
            <p:spPr>
              <a:xfrm rot="401918">
                <a:off x="4290086" y="2629127"/>
                <a:ext cx="563828"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50000"/>
                  </a:lnSpc>
                  <a:spcBef>
                    <a:spcPts val="0"/>
                  </a:spcBef>
                  <a:spcAft>
                    <a:spcPts val="0"/>
                  </a:spcAft>
                  <a:buClrTx/>
                  <a:buSzTx/>
                  <a:buFontTx/>
                  <a:buNone/>
                  <a:tabLst/>
                </a:pPr>
                <a:endParaRPr kumimoji="0" lang="en-US" sz="8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nvGrpSpPr>
            <p:cNvPr id="24" name="StickyNote"/>
            <p:cNvGrpSpPr/>
            <p:nvPr>
              <p:custDataLst>
                <p:custData r:id="rId5"/>
              </p:custDataLst>
            </p:nvPr>
          </p:nvGrpSpPr>
          <p:grpSpPr>
            <a:xfrm>
              <a:off x="8325587" y="4799132"/>
              <a:ext cx="2910929" cy="1080546"/>
              <a:chOff x="3886200" y="2629127"/>
              <a:chExt cx="2910929" cy="1080546"/>
            </a:xfrm>
          </p:grpSpPr>
          <p:sp>
            <p:nvSpPr>
              <p:cNvPr id="25" name="Content"/>
              <p:cNvSpPr/>
              <p:nvPr/>
            </p:nvSpPr>
            <p:spPr>
              <a:xfrm>
                <a:off x="3886200" y="2743200"/>
                <a:ext cx="2910929" cy="966473"/>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pPr>
                  <a:lnSpc>
                    <a:spcPct val="150000"/>
                  </a:lnSpc>
                  <a:buNone/>
                </a:pPr>
                <a:r>
                  <a:rPr lang="zh-CN" altLang="en-US" sz="1400" dirty="0">
                    <a:solidFill>
                      <a:sysClr val="windowText" lastClr="000000"/>
                    </a:solidFill>
                    <a:latin typeface="+mj-ea"/>
                    <a:ea typeface="+mj-ea"/>
                    <a:cs typeface="Segoe UI" pitchFamily="34" charset="0"/>
                  </a:rPr>
                  <a:t>作为空中飞人，我希望能够看到申请升级是否已经批准。</a:t>
                </a:r>
                <a:endParaRPr lang="en-US" altLang="zh-CN" sz="1400" dirty="0">
                  <a:solidFill>
                    <a:sysClr val="windowText" lastClr="000000"/>
                  </a:solidFill>
                  <a:latin typeface="+mj-ea"/>
                  <a:ea typeface="+mj-ea"/>
                  <a:cs typeface="Segoe UI" pitchFamily="34" charset="0"/>
                </a:endParaRPr>
              </a:p>
            </p:txBody>
          </p:sp>
          <p:sp>
            <p:nvSpPr>
              <p:cNvPr id="26" name="Tape"/>
              <p:cNvSpPr/>
              <p:nvPr/>
            </p:nvSpPr>
            <p:spPr>
              <a:xfrm rot="401918">
                <a:off x="4290086" y="2629127"/>
                <a:ext cx="563828"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50000"/>
                  </a:lnSpc>
                  <a:spcBef>
                    <a:spcPts val="0"/>
                  </a:spcBef>
                  <a:spcAft>
                    <a:spcPts val="0"/>
                  </a:spcAft>
                  <a:buClrTx/>
                  <a:buSzTx/>
                  <a:buFontTx/>
                  <a:buNone/>
                  <a:tabLst/>
                </a:pPr>
                <a:endParaRPr kumimoji="0" lang="en-US" sz="8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cxnSp>
          <p:nvCxnSpPr>
            <p:cNvPr id="36" name="连接符: 肘形 35"/>
            <p:cNvCxnSpPr>
              <a:stCxn id="10" idx="3"/>
              <a:endCxn id="16" idx="1"/>
            </p:cNvCxnSpPr>
            <p:nvPr/>
          </p:nvCxnSpPr>
          <p:spPr>
            <a:xfrm flipV="1">
              <a:off x="6989196" y="1698351"/>
              <a:ext cx="1336393" cy="1674796"/>
            </a:xfrm>
            <a:prstGeom prst="bentConnector3">
              <a:avLst/>
            </a:prstGeom>
            <a:ln w="1905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连接符: 肘形 36"/>
            <p:cNvCxnSpPr>
              <a:cxnSpLocks/>
              <a:stCxn id="10" idx="3"/>
              <a:endCxn id="19" idx="1"/>
            </p:cNvCxnSpPr>
            <p:nvPr/>
          </p:nvCxnSpPr>
          <p:spPr>
            <a:xfrm flipV="1">
              <a:off x="6989196" y="2925120"/>
              <a:ext cx="1336392" cy="448027"/>
            </a:xfrm>
            <a:prstGeom prst="bentConnector3">
              <a:avLst/>
            </a:prstGeom>
            <a:ln w="1905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连接符: 肘形 39"/>
            <p:cNvCxnSpPr>
              <a:cxnSpLocks/>
              <a:stCxn id="10" idx="3"/>
              <a:endCxn id="22" idx="1"/>
            </p:cNvCxnSpPr>
            <p:nvPr/>
          </p:nvCxnSpPr>
          <p:spPr>
            <a:xfrm>
              <a:off x="6989196" y="3373147"/>
              <a:ext cx="1336392" cy="796526"/>
            </a:xfrm>
            <a:prstGeom prst="bentConnector3">
              <a:avLst/>
            </a:prstGeom>
            <a:ln w="1905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连接符: 肘形 42"/>
            <p:cNvCxnSpPr>
              <a:cxnSpLocks/>
              <a:stCxn id="10" idx="3"/>
              <a:endCxn id="25" idx="1"/>
            </p:cNvCxnSpPr>
            <p:nvPr/>
          </p:nvCxnSpPr>
          <p:spPr>
            <a:xfrm>
              <a:off x="6989196" y="3373147"/>
              <a:ext cx="1336391" cy="2023295"/>
            </a:xfrm>
            <a:prstGeom prst="bentConnector3">
              <a:avLst>
                <a:gd name="adj1" fmla="val 50000"/>
              </a:avLst>
            </a:prstGeom>
            <a:ln w="1905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4879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用户故事的 </a:t>
            </a:r>
            <a:r>
              <a:rPr lang="en-US" altLang="zh-CN" dirty="0"/>
              <a:t>INVEST </a:t>
            </a:r>
            <a:r>
              <a:rPr lang="zh-CN" altLang="en-US" dirty="0"/>
              <a:t>原则的应用</a:t>
            </a:r>
          </a:p>
        </p:txBody>
      </p:sp>
      <p:graphicFrame>
        <p:nvGraphicFramePr>
          <p:cNvPr id="3" name="表格 2"/>
          <p:cNvGraphicFramePr>
            <a:graphicFrameLocks noGrp="1"/>
          </p:cNvGraphicFramePr>
          <p:nvPr>
            <p:extLst>
              <p:ext uri="{D42A27DB-BD31-4B8C-83A1-F6EECF244321}">
                <p14:modId xmlns:p14="http://schemas.microsoft.com/office/powerpoint/2010/main" val="1918417646"/>
              </p:ext>
            </p:extLst>
          </p:nvPr>
        </p:nvGraphicFramePr>
        <p:xfrm>
          <a:off x="82193" y="779746"/>
          <a:ext cx="11986413" cy="5669280"/>
        </p:xfrm>
        <a:graphic>
          <a:graphicData uri="http://schemas.openxmlformats.org/drawingml/2006/table">
            <a:tbl>
              <a:tblPr firstRow="1" bandRow="1">
                <a:effectLst/>
                <a:tableStyleId>{5C22544A-7EE6-4342-B048-85BDC9FD1C3A}</a:tableStyleId>
              </a:tblPr>
              <a:tblGrid>
                <a:gridCol w="1407560">
                  <a:extLst>
                    <a:ext uri="{9D8B030D-6E8A-4147-A177-3AD203B41FA5}">
                      <a16:colId xmlns:a16="http://schemas.microsoft.com/office/drawing/2014/main" val="20000"/>
                    </a:ext>
                  </a:extLst>
                </a:gridCol>
                <a:gridCol w="10578853">
                  <a:extLst>
                    <a:ext uri="{9D8B030D-6E8A-4147-A177-3AD203B41FA5}">
                      <a16:colId xmlns:a16="http://schemas.microsoft.com/office/drawing/2014/main" val="20001"/>
                    </a:ext>
                  </a:extLst>
                </a:gridCol>
              </a:tblGrid>
              <a:tr h="401767">
                <a:tc>
                  <a:txBody>
                    <a:bodyPr/>
                    <a:lstStyle/>
                    <a:p>
                      <a:pPr algn="ctr">
                        <a:lnSpc>
                          <a:spcPct val="150000"/>
                        </a:lnSpc>
                      </a:pPr>
                      <a:r>
                        <a:rPr lang="zh-CN" altLang="en-US" sz="1400" b="1" dirty="0">
                          <a:solidFill>
                            <a:sysClr val="windowText" lastClr="000000"/>
                          </a:solidFill>
                          <a:latin typeface="+mj-ea"/>
                          <a:ea typeface="+mj-ea"/>
                        </a:rPr>
                        <a:t>独立的</a:t>
                      </a:r>
                      <a:endParaRPr lang="en-US" altLang="zh-CN" sz="1400" b="1" dirty="0">
                        <a:solidFill>
                          <a:sysClr val="windowText" lastClr="000000"/>
                        </a:solidFill>
                        <a:latin typeface="+mj-ea"/>
                        <a:ea typeface="+mj-ea"/>
                      </a:endParaRPr>
                    </a:p>
                    <a:p>
                      <a:pPr algn="ctr">
                        <a:lnSpc>
                          <a:spcPct val="150000"/>
                        </a:lnSpc>
                      </a:pPr>
                      <a:r>
                        <a:rPr lang="en-US" altLang="zh-CN" sz="1400" b="1" dirty="0">
                          <a:solidFill>
                            <a:sysClr val="windowText" lastClr="000000"/>
                          </a:solidFill>
                          <a:latin typeface="+mj-ea"/>
                          <a:ea typeface="+mj-ea"/>
                        </a:rPr>
                        <a:t>Independent</a:t>
                      </a:r>
                      <a:endParaRPr lang="zh-CN" altLang="en-US" sz="1400" b="1" dirty="0">
                        <a:solidFill>
                          <a:sysClr val="windowText" lastClr="000000"/>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dirty="0">
                          <a:solidFill>
                            <a:sysClr val="windowText" lastClr="000000"/>
                          </a:solidFill>
                          <a:latin typeface="+mj-ea"/>
                          <a:ea typeface="+mj-ea"/>
                        </a:rPr>
                        <a:t>指的用户故事间的依赖控制程度。在进入迭代前，用户故事间的依赖程度必须是已经解耦到了这样一种程度：</a:t>
                      </a:r>
                      <a:r>
                        <a:rPr lang="zh-CN" altLang="en-US" sz="1400" b="1" dirty="0">
                          <a:solidFill>
                            <a:srgbClr val="00B050"/>
                          </a:solidFill>
                          <a:latin typeface="+mj-ea"/>
                          <a:ea typeface="+mj-ea"/>
                        </a:rPr>
                        <a:t>可以在一个迭代内实现所有强依赖的用户故事</a:t>
                      </a:r>
                      <a:r>
                        <a:rPr lang="zh-CN" altLang="en-US" sz="1400" b="0" dirty="0">
                          <a:solidFill>
                            <a:sysClr val="windowText" lastClr="000000"/>
                          </a:solidFill>
                          <a:latin typeface="+mj-ea"/>
                          <a:ea typeface="+mj-ea"/>
                        </a:rPr>
                        <a:t>。如果不能在一个迭代内实现所有强依赖的用户故事，则意味着需要对用户故事重新进行定义和拆分。</a:t>
                      </a:r>
                    </a:p>
                  </a:txBody>
                  <a:tcPr anchor="ct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401767">
                <a:tc>
                  <a:txBody>
                    <a:bodyPr/>
                    <a:lstStyle/>
                    <a:p>
                      <a:pPr algn="ctr">
                        <a:lnSpc>
                          <a:spcPct val="150000"/>
                        </a:lnSpc>
                      </a:pPr>
                      <a:r>
                        <a:rPr lang="zh-CN" altLang="en-US" sz="1400" b="1" dirty="0">
                          <a:solidFill>
                            <a:sysClr val="windowText" lastClr="000000"/>
                          </a:solidFill>
                          <a:latin typeface="+mj-ea"/>
                          <a:ea typeface="+mj-ea"/>
                        </a:rPr>
                        <a:t>可讨论的</a:t>
                      </a:r>
                      <a:endParaRPr lang="en-US" altLang="zh-CN" sz="1400" b="1" dirty="0">
                        <a:solidFill>
                          <a:sysClr val="windowText" lastClr="000000"/>
                        </a:solidFill>
                        <a:latin typeface="+mj-ea"/>
                        <a:ea typeface="+mj-ea"/>
                      </a:endParaRPr>
                    </a:p>
                    <a:p>
                      <a:pPr algn="ctr">
                        <a:lnSpc>
                          <a:spcPct val="150000"/>
                        </a:lnSpc>
                      </a:pPr>
                      <a:r>
                        <a:rPr lang="en-US" altLang="zh-CN" sz="1400" b="1" dirty="0">
                          <a:solidFill>
                            <a:sysClr val="windowText" lastClr="000000"/>
                          </a:solidFill>
                          <a:latin typeface="+mj-ea"/>
                          <a:ea typeface="+mj-ea"/>
                        </a:rPr>
                        <a:t>Negotiable</a:t>
                      </a:r>
                      <a:endParaRPr lang="zh-CN" altLang="en-US" sz="1400" b="1" dirty="0">
                        <a:solidFill>
                          <a:sysClr val="windowText" lastClr="000000"/>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dirty="0">
                          <a:solidFill>
                            <a:sysClr val="windowText" lastClr="000000"/>
                          </a:solidFill>
                          <a:latin typeface="+mj-ea"/>
                          <a:ea typeface="+mj-ea"/>
                        </a:rPr>
                        <a:t>指的是</a:t>
                      </a:r>
                      <a:r>
                        <a:rPr lang="en-US" altLang="zh-CN" sz="1400" b="0" dirty="0">
                          <a:solidFill>
                            <a:sysClr val="windowText" lastClr="000000"/>
                          </a:solidFill>
                          <a:latin typeface="+mj-ea"/>
                          <a:ea typeface="+mj-ea"/>
                        </a:rPr>
                        <a:t>PO</a:t>
                      </a:r>
                      <a:r>
                        <a:rPr lang="zh-CN" altLang="en-US" sz="1400" b="0" dirty="0">
                          <a:solidFill>
                            <a:sysClr val="windowText" lastClr="000000"/>
                          </a:solidFill>
                          <a:latin typeface="+mj-ea"/>
                          <a:ea typeface="+mj-ea"/>
                        </a:rPr>
                        <a:t>和</a:t>
                      </a:r>
                      <a:r>
                        <a:rPr lang="en-US" altLang="zh-CN" sz="1400" b="0" dirty="0">
                          <a:solidFill>
                            <a:sysClr val="windowText" lastClr="000000"/>
                          </a:solidFill>
                          <a:latin typeface="+mj-ea"/>
                          <a:ea typeface="+mj-ea"/>
                        </a:rPr>
                        <a:t>Team</a:t>
                      </a:r>
                      <a:r>
                        <a:rPr lang="zh-CN" altLang="en-US" sz="1400" b="0" dirty="0">
                          <a:solidFill>
                            <a:sysClr val="windowText" lastClr="000000"/>
                          </a:solidFill>
                          <a:latin typeface="+mj-ea"/>
                          <a:ea typeface="+mj-ea"/>
                        </a:rPr>
                        <a:t>对用户故事已经沟通到基本达成一致理解的程度，</a:t>
                      </a:r>
                      <a:r>
                        <a:rPr lang="en-US" altLang="zh-CN" sz="1400" b="1" dirty="0">
                          <a:solidFill>
                            <a:srgbClr val="00B050"/>
                          </a:solidFill>
                          <a:latin typeface="+mj-ea"/>
                          <a:ea typeface="+mj-ea"/>
                        </a:rPr>
                        <a:t>Team</a:t>
                      </a:r>
                      <a:r>
                        <a:rPr lang="zh-CN" altLang="en-US" sz="1400" b="1" dirty="0">
                          <a:solidFill>
                            <a:srgbClr val="00B050"/>
                          </a:solidFill>
                          <a:latin typeface="+mj-ea"/>
                          <a:ea typeface="+mj-ea"/>
                        </a:rPr>
                        <a:t>对用户故事的理解已经基本上没有什么疑问</a:t>
                      </a:r>
                      <a:r>
                        <a:rPr lang="zh-CN" altLang="en-US" sz="1400" b="0" dirty="0">
                          <a:solidFill>
                            <a:sysClr val="windowText" lastClr="000000"/>
                          </a:solidFill>
                          <a:latin typeface="+mj-ea"/>
                          <a:ea typeface="+mj-ea"/>
                        </a:rPr>
                        <a:t>。如果还存在疑问，则说明沟通未达成一致。</a:t>
                      </a:r>
                    </a:p>
                  </a:txBody>
                  <a:tcPr anchor="ct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382964">
                <a:tc>
                  <a:txBody>
                    <a:bodyPr/>
                    <a:lstStyle/>
                    <a:p>
                      <a:pPr algn="ctr">
                        <a:lnSpc>
                          <a:spcPct val="150000"/>
                        </a:lnSpc>
                      </a:pPr>
                      <a:r>
                        <a:rPr lang="zh-CN" altLang="en-US" sz="1400" b="1" dirty="0">
                          <a:solidFill>
                            <a:sysClr val="windowText" lastClr="000000"/>
                          </a:solidFill>
                          <a:latin typeface="+mj-ea"/>
                          <a:ea typeface="+mj-ea"/>
                        </a:rPr>
                        <a:t>有价值的</a:t>
                      </a:r>
                      <a:endParaRPr lang="en-US" altLang="zh-CN" sz="1400" b="1" dirty="0">
                        <a:solidFill>
                          <a:sysClr val="windowText" lastClr="000000"/>
                        </a:solidFill>
                        <a:latin typeface="+mj-ea"/>
                        <a:ea typeface="+mj-ea"/>
                      </a:endParaRPr>
                    </a:p>
                    <a:p>
                      <a:pPr algn="ctr">
                        <a:lnSpc>
                          <a:spcPct val="150000"/>
                        </a:lnSpc>
                      </a:pPr>
                      <a:r>
                        <a:rPr lang="en-US" altLang="zh-CN" sz="1400" b="1" dirty="0">
                          <a:solidFill>
                            <a:sysClr val="windowText" lastClr="000000"/>
                          </a:solidFill>
                          <a:latin typeface="+mj-ea"/>
                          <a:ea typeface="+mj-ea"/>
                        </a:rPr>
                        <a:t>Valuable</a:t>
                      </a:r>
                      <a:endParaRPr lang="zh-CN" altLang="en-US" sz="1400" b="1" dirty="0">
                        <a:solidFill>
                          <a:sysClr val="windowText" lastClr="000000"/>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400" b="0" dirty="0">
                          <a:solidFill>
                            <a:sysClr val="windowText" lastClr="000000"/>
                          </a:solidFill>
                          <a:latin typeface="+mj-ea"/>
                          <a:ea typeface="+mj-ea"/>
                        </a:rPr>
                        <a:t>指的对当前所有用户故事</a:t>
                      </a:r>
                      <a:r>
                        <a:rPr lang="zh-CN" altLang="en-US" sz="1400" b="0">
                          <a:solidFill>
                            <a:sysClr val="windowText" lastClr="000000"/>
                          </a:solidFill>
                          <a:latin typeface="+mj-ea"/>
                          <a:ea typeface="+mj-ea"/>
                        </a:rPr>
                        <a:t>的价值（也可以看成在整个项目中的分数占比），</a:t>
                      </a:r>
                      <a:r>
                        <a:rPr lang="zh-CN" altLang="en-US" sz="1400" b="0" dirty="0">
                          <a:solidFill>
                            <a:sysClr val="windowText" lastClr="000000"/>
                          </a:solidFill>
                          <a:latin typeface="+mj-ea"/>
                          <a:ea typeface="+mj-ea"/>
                        </a:rPr>
                        <a:t>在</a:t>
                      </a:r>
                      <a:r>
                        <a:rPr lang="en-US" altLang="zh-CN" sz="1400" b="0" dirty="0">
                          <a:solidFill>
                            <a:sysClr val="windowText" lastClr="000000"/>
                          </a:solidFill>
                          <a:latin typeface="+mj-ea"/>
                          <a:ea typeface="+mj-ea"/>
                        </a:rPr>
                        <a:t>PO</a:t>
                      </a:r>
                      <a:r>
                        <a:rPr lang="zh-CN" altLang="en-US" sz="1400" b="0" dirty="0">
                          <a:solidFill>
                            <a:sysClr val="windowText" lastClr="000000"/>
                          </a:solidFill>
                          <a:latin typeface="+mj-ea"/>
                          <a:ea typeface="+mj-ea"/>
                        </a:rPr>
                        <a:t>和</a:t>
                      </a:r>
                      <a:r>
                        <a:rPr lang="en-US" altLang="zh-CN" sz="1400" b="0" dirty="0">
                          <a:solidFill>
                            <a:sysClr val="windowText" lastClr="000000"/>
                          </a:solidFill>
                          <a:latin typeface="+mj-ea"/>
                          <a:ea typeface="+mj-ea"/>
                        </a:rPr>
                        <a:t>Team</a:t>
                      </a:r>
                      <a:r>
                        <a:rPr lang="zh-CN" altLang="en-US" sz="1400" b="0" dirty="0">
                          <a:solidFill>
                            <a:sysClr val="windowText" lastClr="000000"/>
                          </a:solidFill>
                          <a:latin typeface="+mj-ea"/>
                          <a:ea typeface="+mj-ea"/>
                        </a:rPr>
                        <a:t>间已经理解达成一致，以便确认下一个迭代的目标和优先级。这里特别强调的是</a:t>
                      </a:r>
                      <a:r>
                        <a:rPr lang="en-US" altLang="zh-CN" sz="1400" b="1" dirty="0">
                          <a:solidFill>
                            <a:srgbClr val="00B050"/>
                          </a:solidFill>
                          <a:latin typeface="+mj-ea"/>
                          <a:ea typeface="+mj-ea"/>
                        </a:rPr>
                        <a:t>PO</a:t>
                      </a:r>
                      <a:r>
                        <a:rPr lang="zh-CN" altLang="en-US" sz="1400" b="1" dirty="0">
                          <a:solidFill>
                            <a:srgbClr val="00B050"/>
                          </a:solidFill>
                          <a:latin typeface="+mj-ea"/>
                          <a:ea typeface="+mj-ea"/>
                        </a:rPr>
                        <a:t>团队对技术故事的理解，尤其是技术债的理解</a:t>
                      </a:r>
                      <a:r>
                        <a:rPr lang="zh-CN" altLang="en-US" sz="1400" b="0" dirty="0">
                          <a:solidFill>
                            <a:sysClr val="windowText" lastClr="000000"/>
                          </a:solidFill>
                          <a:latin typeface="+mj-ea"/>
                          <a:ea typeface="+mj-ea"/>
                        </a:rPr>
                        <a:t>，须知技术债的修复成本随着时间呈指数增长的。容易出现的一个问题是：由于非技术出身，</a:t>
                      </a:r>
                      <a:r>
                        <a:rPr lang="en-US" altLang="zh-CN" sz="1400" b="0" dirty="0">
                          <a:solidFill>
                            <a:sysClr val="windowText" lastClr="000000"/>
                          </a:solidFill>
                          <a:latin typeface="+mj-ea"/>
                          <a:ea typeface="+mj-ea"/>
                        </a:rPr>
                        <a:t>PO</a:t>
                      </a:r>
                      <a:r>
                        <a:rPr lang="zh-CN" altLang="en-US" sz="1400" b="0" dirty="0">
                          <a:solidFill>
                            <a:sysClr val="windowText" lastClr="000000"/>
                          </a:solidFill>
                          <a:latin typeface="+mj-ea"/>
                          <a:ea typeface="+mj-ea"/>
                        </a:rPr>
                        <a:t>团队不理解目前产品中已经欠下的技术债，而导致技术债始终无法得到偿还，进而变得修复成本越来越高。在迭代前，</a:t>
                      </a:r>
                      <a:r>
                        <a:rPr lang="en-US" altLang="zh-CN" sz="1400" b="0" dirty="0">
                          <a:solidFill>
                            <a:sysClr val="windowText" lastClr="000000"/>
                          </a:solidFill>
                          <a:latin typeface="+mj-ea"/>
                          <a:ea typeface="+mj-ea"/>
                        </a:rPr>
                        <a:t>PO</a:t>
                      </a:r>
                      <a:r>
                        <a:rPr lang="zh-CN" altLang="en-US" sz="1400" b="0" dirty="0">
                          <a:solidFill>
                            <a:sysClr val="windowText" lastClr="000000"/>
                          </a:solidFill>
                          <a:latin typeface="+mj-ea"/>
                          <a:ea typeface="+mj-ea"/>
                        </a:rPr>
                        <a:t>和团队应该一起审视下技术债的情况，以及确认是否对其价值达成一致。</a:t>
                      </a:r>
                    </a:p>
                  </a:txBody>
                  <a:tcPr anchor="ct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382964">
                <a:tc>
                  <a:txBody>
                    <a:bodyPr/>
                    <a:lstStyle/>
                    <a:p>
                      <a:pPr algn="ctr">
                        <a:lnSpc>
                          <a:spcPct val="150000"/>
                        </a:lnSpc>
                      </a:pPr>
                      <a:r>
                        <a:rPr lang="zh-CN" altLang="en-US" sz="1400" b="1" dirty="0">
                          <a:solidFill>
                            <a:sysClr val="windowText" lastClr="000000"/>
                          </a:solidFill>
                          <a:latin typeface="+mj-ea"/>
                          <a:ea typeface="+mj-ea"/>
                        </a:rPr>
                        <a:t>可估算的</a:t>
                      </a:r>
                      <a:endParaRPr lang="en-US" altLang="zh-CN" sz="1400" b="1" dirty="0">
                        <a:solidFill>
                          <a:sysClr val="windowText" lastClr="000000"/>
                        </a:solidFill>
                        <a:latin typeface="+mj-ea"/>
                        <a:ea typeface="+mj-ea"/>
                      </a:endParaRPr>
                    </a:p>
                    <a:p>
                      <a:pPr algn="ctr">
                        <a:lnSpc>
                          <a:spcPct val="150000"/>
                        </a:lnSpc>
                      </a:pPr>
                      <a:r>
                        <a:rPr lang="en-US" altLang="zh-CN" sz="1400" b="1" dirty="0">
                          <a:solidFill>
                            <a:sysClr val="windowText" lastClr="000000"/>
                          </a:solidFill>
                          <a:latin typeface="+mj-ea"/>
                          <a:ea typeface="+mj-ea"/>
                        </a:rPr>
                        <a:t>Estimable</a:t>
                      </a:r>
                      <a:endParaRPr lang="zh-CN" altLang="en-US" sz="1400" b="1" dirty="0">
                        <a:solidFill>
                          <a:sysClr val="windowText" lastClr="000000"/>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400" b="0" dirty="0">
                          <a:solidFill>
                            <a:sysClr val="windowText" lastClr="000000"/>
                          </a:solidFill>
                          <a:latin typeface="+mj-ea"/>
                          <a:ea typeface="+mj-ea"/>
                        </a:rPr>
                        <a:t>有两个因素会影响到估算的准确性：故事太大、相关知识的缺乏。</a:t>
                      </a:r>
                      <a:r>
                        <a:rPr lang="zh-CN" altLang="en-US" sz="1400" b="1" dirty="0">
                          <a:solidFill>
                            <a:srgbClr val="00B050"/>
                          </a:solidFill>
                          <a:latin typeface="+mj-ea"/>
                          <a:ea typeface="+mj-ea"/>
                        </a:rPr>
                        <a:t>如果让我们估算一下一栋大楼的面积，我们很难估算；但是如果让我们估算一下一个房间的面积，我们则会估算得比较准确</a:t>
                      </a:r>
                      <a:r>
                        <a:rPr lang="zh-CN" altLang="en-US" sz="1400" b="0" dirty="0">
                          <a:solidFill>
                            <a:sysClr val="windowText" lastClr="000000"/>
                          </a:solidFill>
                          <a:latin typeface="+mj-ea"/>
                          <a:ea typeface="+mj-ea"/>
                        </a:rPr>
                        <a:t>；所以要确保估算的相对准确，必须控制故事的规模。如果我们对故事的理解存在不足，或者技术实现方案了解不够，同样也会导致估算估算得非常不准。这就要求我们确认故事的规模是否已经足够小，以及确认我们的团队是否已经对故事有足够的了解，并对技术实现方案基本达成一致。</a:t>
                      </a:r>
                    </a:p>
                  </a:txBody>
                  <a:tcPr anchor="ct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61606075"/>
                  </a:ext>
                </a:extLst>
              </a:tr>
              <a:tr h="382964">
                <a:tc>
                  <a:txBody>
                    <a:bodyPr/>
                    <a:lstStyle/>
                    <a:p>
                      <a:pPr algn="ctr">
                        <a:lnSpc>
                          <a:spcPct val="150000"/>
                        </a:lnSpc>
                      </a:pPr>
                      <a:r>
                        <a:rPr lang="zh-CN" altLang="en-US" sz="1400" b="1" dirty="0">
                          <a:solidFill>
                            <a:sysClr val="windowText" lastClr="000000"/>
                          </a:solidFill>
                          <a:latin typeface="+mj-ea"/>
                          <a:ea typeface="+mj-ea"/>
                        </a:rPr>
                        <a:t>小的</a:t>
                      </a:r>
                      <a:endParaRPr lang="en-US" altLang="zh-CN" sz="1400" b="1" dirty="0">
                        <a:solidFill>
                          <a:sysClr val="windowText" lastClr="000000"/>
                        </a:solidFill>
                        <a:latin typeface="+mj-ea"/>
                        <a:ea typeface="+mj-ea"/>
                      </a:endParaRPr>
                    </a:p>
                    <a:p>
                      <a:pPr algn="ctr">
                        <a:lnSpc>
                          <a:spcPct val="150000"/>
                        </a:lnSpc>
                      </a:pPr>
                      <a:r>
                        <a:rPr lang="en-US" altLang="zh-CN" sz="1400" b="1" dirty="0">
                          <a:solidFill>
                            <a:sysClr val="windowText" lastClr="000000"/>
                          </a:solidFill>
                          <a:latin typeface="+mj-ea"/>
                          <a:ea typeface="+mj-ea"/>
                        </a:rPr>
                        <a:t>Smaller</a:t>
                      </a:r>
                      <a:endParaRPr lang="zh-CN" altLang="en-US" sz="1400" b="1" dirty="0">
                        <a:solidFill>
                          <a:sysClr val="windowText" lastClr="000000"/>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400" b="0" dirty="0">
                          <a:solidFill>
                            <a:sysClr val="windowText" lastClr="000000"/>
                          </a:solidFill>
                          <a:latin typeface="+mj-ea"/>
                          <a:ea typeface="+mj-ea"/>
                        </a:rPr>
                        <a:t>要进入迭代的故事粒度必须是足够短小的，按照要求是应该</a:t>
                      </a:r>
                      <a:r>
                        <a:rPr lang="zh-CN" altLang="en-US" sz="1400" b="1" dirty="0">
                          <a:solidFill>
                            <a:srgbClr val="00B050"/>
                          </a:solidFill>
                          <a:latin typeface="+mj-ea"/>
                          <a:ea typeface="+mj-ea"/>
                        </a:rPr>
                        <a:t>能够在</a:t>
                      </a:r>
                      <a:r>
                        <a:rPr lang="en-US" altLang="zh-CN" sz="1400" b="1" dirty="0">
                          <a:solidFill>
                            <a:srgbClr val="00B050"/>
                          </a:solidFill>
                          <a:latin typeface="+mj-ea"/>
                          <a:ea typeface="+mj-ea"/>
                        </a:rPr>
                        <a:t>1-2</a:t>
                      </a:r>
                      <a:r>
                        <a:rPr lang="zh-CN" altLang="en-US" sz="1400" b="1" dirty="0">
                          <a:solidFill>
                            <a:srgbClr val="00B050"/>
                          </a:solidFill>
                          <a:latin typeface="+mj-ea"/>
                          <a:ea typeface="+mj-ea"/>
                        </a:rPr>
                        <a:t>天完成</a:t>
                      </a:r>
                      <a:r>
                        <a:rPr lang="zh-CN" altLang="en-US" sz="1400" b="0" dirty="0">
                          <a:solidFill>
                            <a:sysClr val="windowText" lastClr="000000"/>
                          </a:solidFill>
                          <a:latin typeface="+mj-ea"/>
                          <a:ea typeface="+mj-ea"/>
                        </a:rPr>
                        <a:t>。我们应该确认故事的粒度是否已经在此大小范围。</a:t>
                      </a:r>
                    </a:p>
                  </a:txBody>
                  <a:tcPr anchor="ct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486431028"/>
                  </a:ext>
                </a:extLst>
              </a:tr>
              <a:tr h="382964">
                <a:tc>
                  <a:txBody>
                    <a:bodyPr/>
                    <a:lstStyle/>
                    <a:p>
                      <a:pPr algn="ctr">
                        <a:lnSpc>
                          <a:spcPct val="150000"/>
                        </a:lnSpc>
                      </a:pPr>
                      <a:r>
                        <a:rPr lang="zh-CN" altLang="en-US" sz="1400" b="1" dirty="0">
                          <a:solidFill>
                            <a:sysClr val="windowText" lastClr="000000"/>
                          </a:solidFill>
                          <a:latin typeface="+mj-ea"/>
                          <a:ea typeface="+mj-ea"/>
                        </a:rPr>
                        <a:t>可测试的</a:t>
                      </a:r>
                      <a:endParaRPr lang="en-US" altLang="zh-CN" sz="1400" b="1" dirty="0">
                        <a:solidFill>
                          <a:sysClr val="windowText" lastClr="000000"/>
                        </a:solidFill>
                        <a:latin typeface="+mj-ea"/>
                        <a:ea typeface="+mj-ea"/>
                      </a:endParaRPr>
                    </a:p>
                    <a:p>
                      <a:pPr algn="ctr">
                        <a:lnSpc>
                          <a:spcPct val="150000"/>
                        </a:lnSpc>
                      </a:pPr>
                      <a:r>
                        <a:rPr lang="en-US" altLang="zh-CN" sz="1400" b="1" dirty="0">
                          <a:solidFill>
                            <a:sysClr val="windowText" lastClr="000000"/>
                          </a:solidFill>
                          <a:latin typeface="+mj-ea"/>
                          <a:ea typeface="+mj-ea"/>
                        </a:rPr>
                        <a:t>Testable</a:t>
                      </a:r>
                      <a:endParaRPr lang="zh-CN" altLang="en-US" sz="1400" b="1" dirty="0">
                        <a:solidFill>
                          <a:sysClr val="windowText" lastClr="000000"/>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400" b="0" dirty="0">
                          <a:solidFill>
                            <a:sysClr val="windowText" lastClr="000000"/>
                          </a:solidFill>
                          <a:latin typeface="+mj-ea"/>
                          <a:ea typeface="+mj-ea"/>
                        </a:rPr>
                        <a:t>可测试性的含义是在明确的输入下有明确的输出，在迭代前我们要确认的是：是否所有</a:t>
                      </a:r>
                      <a:r>
                        <a:rPr lang="zh-CN" altLang="en-US" sz="1400" b="1" dirty="0">
                          <a:solidFill>
                            <a:srgbClr val="00B050"/>
                          </a:solidFill>
                          <a:latin typeface="+mj-ea"/>
                          <a:ea typeface="+mj-ea"/>
                        </a:rPr>
                        <a:t>用户故事</a:t>
                      </a:r>
                      <a:r>
                        <a:rPr lang="zh-CN" altLang="en-US" sz="1400" b="0" dirty="0">
                          <a:solidFill>
                            <a:sysClr val="windowText" lastClr="000000"/>
                          </a:solidFill>
                          <a:latin typeface="+mj-ea"/>
                          <a:ea typeface="+mj-ea"/>
                        </a:rPr>
                        <a:t>都已经完成</a:t>
                      </a:r>
                      <a:r>
                        <a:rPr lang="zh-CN" altLang="en-US" sz="1400" b="1" dirty="0">
                          <a:solidFill>
                            <a:srgbClr val="00B050"/>
                          </a:solidFill>
                          <a:latin typeface="+mj-ea"/>
                          <a:ea typeface="+mj-ea"/>
                        </a:rPr>
                        <a:t>测试要点</a:t>
                      </a:r>
                      <a:r>
                        <a:rPr lang="zh-CN" altLang="en-US" sz="1400" b="0" dirty="0">
                          <a:solidFill>
                            <a:sysClr val="windowText" lastClr="000000"/>
                          </a:solidFill>
                          <a:latin typeface="+mj-ea"/>
                          <a:ea typeface="+mj-ea"/>
                        </a:rPr>
                        <a:t>的讨论和整理。</a:t>
                      </a:r>
                    </a:p>
                  </a:txBody>
                  <a:tcPr anchor="ct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283444466"/>
                  </a:ext>
                </a:extLst>
              </a:tr>
            </a:tbl>
          </a:graphicData>
        </a:graphic>
      </p:graphicFrame>
    </p:spTree>
    <p:extLst>
      <p:ext uri="{BB962C8B-B14F-4D97-AF65-F5344CB8AC3E}">
        <p14:creationId xmlns:p14="http://schemas.microsoft.com/office/powerpoint/2010/main" val="2749746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95794" y="0"/>
            <a:ext cx="1128522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solidFill>
                  <a:schemeClr val="tx1"/>
                </a:solidFill>
                <a:latin typeface="微软雅黑" pitchFamily="34" charset="-122"/>
                <a:ea typeface="微软雅黑" pitchFamily="34" charset="-122"/>
              </a:rPr>
              <a:t>课程内容提要</a:t>
            </a:r>
          </a:p>
        </p:txBody>
      </p:sp>
      <p:graphicFrame>
        <p:nvGraphicFramePr>
          <p:cNvPr id="3" name="表格 2"/>
          <p:cNvGraphicFramePr>
            <a:graphicFrameLocks noGrp="1"/>
          </p:cNvGraphicFramePr>
          <p:nvPr>
            <p:extLst>
              <p:ext uri="{D42A27DB-BD31-4B8C-83A1-F6EECF244321}">
                <p14:modId xmlns:p14="http://schemas.microsoft.com/office/powerpoint/2010/main" val="2470009031"/>
              </p:ext>
            </p:extLst>
          </p:nvPr>
        </p:nvGraphicFramePr>
        <p:xfrm>
          <a:off x="1681518" y="563563"/>
          <a:ext cx="10455547" cy="5243576"/>
        </p:xfrm>
        <a:graphic>
          <a:graphicData uri="http://schemas.openxmlformats.org/drawingml/2006/table">
            <a:tbl>
              <a:tblPr firstRow="1" bandRow="1">
                <a:tableStyleId>{91EBBBCC-DAD2-459C-BE2E-F6DE35CF9A28}</a:tableStyleId>
              </a:tblPr>
              <a:tblGrid>
                <a:gridCol w="901011">
                  <a:extLst>
                    <a:ext uri="{9D8B030D-6E8A-4147-A177-3AD203B41FA5}">
                      <a16:colId xmlns:a16="http://schemas.microsoft.com/office/drawing/2014/main" val="20000"/>
                    </a:ext>
                  </a:extLst>
                </a:gridCol>
                <a:gridCol w="9554536">
                  <a:extLst>
                    <a:ext uri="{9D8B030D-6E8A-4147-A177-3AD203B41FA5}">
                      <a16:colId xmlns:a16="http://schemas.microsoft.com/office/drawing/2014/main" val="20001"/>
                    </a:ext>
                  </a:extLst>
                </a:gridCol>
              </a:tblGrid>
              <a:tr h="429461">
                <a:tc>
                  <a:txBody>
                    <a:bodyPr/>
                    <a:lstStyle/>
                    <a:p>
                      <a:pPr>
                        <a:lnSpc>
                          <a:spcPct val="150000"/>
                        </a:lnSpc>
                      </a:pPr>
                      <a:r>
                        <a:rPr lang="zh-CN" altLang="en-US" sz="2400" b="0" dirty="0">
                          <a:solidFill>
                            <a:schemeClr val="bg1">
                              <a:lumMod val="50000"/>
                            </a:schemeClr>
                          </a:solidFill>
                          <a:effectLst/>
                          <a:latin typeface="+mj-ea"/>
                          <a:ea typeface="+mj-ea"/>
                        </a:rPr>
                        <a:t>编号</a:t>
                      </a:r>
                    </a:p>
                  </a:txBody>
                  <a:tcPr anchor="ctr"/>
                </a:tc>
                <a:tc>
                  <a:txBody>
                    <a:bodyPr/>
                    <a:lstStyle/>
                    <a:p>
                      <a:pPr>
                        <a:lnSpc>
                          <a:spcPct val="150000"/>
                        </a:lnSpc>
                      </a:pPr>
                      <a:r>
                        <a:rPr lang="zh-CN" altLang="en-US" sz="2400" b="0" dirty="0">
                          <a:solidFill>
                            <a:schemeClr val="bg1">
                              <a:lumMod val="50000"/>
                            </a:schemeClr>
                          </a:solidFill>
                          <a:effectLst/>
                          <a:latin typeface="+mj-ea"/>
                          <a:ea typeface="+mj-ea"/>
                        </a:rPr>
                        <a:t>名称</a:t>
                      </a:r>
                    </a:p>
                  </a:txBody>
                  <a:tcPr anchor="ctr"/>
                </a:tc>
                <a:extLst>
                  <a:ext uri="{0D108BD9-81ED-4DB2-BD59-A6C34878D82A}">
                    <a16:rowId xmlns:a16="http://schemas.microsoft.com/office/drawing/2014/main" val="10000"/>
                  </a:ext>
                </a:extLst>
              </a:tr>
              <a:tr h="420441">
                <a:tc>
                  <a:txBody>
                    <a:bodyPr/>
                    <a:lstStyle/>
                    <a:p>
                      <a:pPr algn="ctr">
                        <a:lnSpc>
                          <a:spcPct val="150000"/>
                        </a:lnSpc>
                      </a:pPr>
                      <a:r>
                        <a:rPr lang="en-US" altLang="zh-CN" sz="2400" dirty="0">
                          <a:solidFill>
                            <a:schemeClr val="bg1">
                              <a:lumMod val="50000"/>
                            </a:schemeClr>
                          </a:solidFill>
                          <a:effectLst/>
                          <a:latin typeface="+mj-ea"/>
                          <a:ea typeface="+mj-ea"/>
                        </a:rPr>
                        <a:t>1.</a:t>
                      </a:r>
                      <a:endParaRPr lang="zh-CN" altLang="en-US" sz="2400" dirty="0">
                        <a:solidFill>
                          <a:schemeClr val="bg1">
                            <a:lumMod val="50000"/>
                          </a:schemeClr>
                        </a:solidFill>
                        <a:effectLst/>
                        <a:latin typeface="+mj-ea"/>
                        <a:ea typeface="+mj-ea"/>
                      </a:endParaRPr>
                    </a:p>
                  </a:txBody>
                  <a:tcPr anchor="ctr"/>
                </a:tc>
                <a:tc>
                  <a:txBody>
                    <a:bodyPr/>
                    <a:lstStyle/>
                    <a:p>
                      <a:pPr>
                        <a:lnSpc>
                          <a:spcPct val="150000"/>
                        </a:lnSpc>
                      </a:pPr>
                      <a:r>
                        <a:rPr lang="zh-CN" altLang="en-US" sz="2400" dirty="0">
                          <a:solidFill>
                            <a:schemeClr val="bg1">
                              <a:lumMod val="50000"/>
                            </a:schemeClr>
                          </a:solidFill>
                          <a:effectLst/>
                          <a:latin typeface="+mj-ea"/>
                          <a:ea typeface="+mj-ea"/>
                        </a:rPr>
                        <a:t>项目软件需求的一些相关概念</a:t>
                      </a:r>
                    </a:p>
                  </a:txBody>
                  <a:tcPr anchor="ctr"/>
                </a:tc>
                <a:extLst>
                  <a:ext uri="{0D108BD9-81ED-4DB2-BD59-A6C34878D82A}">
                    <a16:rowId xmlns:a16="http://schemas.microsoft.com/office/drawing/2014/main" val="2921921863"/>
                  </a:ext>
                </a:extLst>
              </a:tr>
              <a:tr h="420441">
                <a:tc>
                  <a:txBody>
                    <a:bodyPr/>
                    <a:lstStyle/>
                    <a:p>
                      <a:pPr algn="ctr">
                        <a:lnSpc>
                          <a:spcPct val="150000"/>
                        </a:lnSpc>
                      </a:pPr>
                      <a:r>
                        <a:rPr lang="en-US" altLang="zh-CN" sz="2400" dirty="0">
                          <a:solidFill>
                            <a:schemeClr val="bg1">
                              <a:lumMod val="50000"/>
                            </a:schemeClr>
                          </a:solidFill>
                          <a:effectLst/>
                          <a:latin typeface="+mj-ea"/>
                          <a:ea typeface="+mj-ea"/>
                        </a:rPr>
                        <a:t>2.</a:t>
                      </a:r>
                      <a:endParaRPr lang="zh-CN" altLang="en-US" sz="2400" dirty="0">
                        <a:solidFill>
                          <a:schemeClr val="bg1">
                            <a:lumMod val="50000"/>
                          </a:schemeClr>
                        </a:solidFill>
                        <a:effectLst/>
                        <a:latin typeface="+mj-ea"/>
                        <a:ea typeface="+mj-ea"/>
                      </a:endParaRPr>
                    </a:p>
                  </a:txBody>
                  <a:tcPr anchor="ctr"/>
                </a:tc>
                <a:tc>
                  <a:txBody>
                    <a:bodyPr/>
                    <a:lstStyle/>
                    <a:p>
                      <a:pPr>
                        <a:lnSpc>
                          <a:spcPct val="150000"/>
                        </a:lnSpc>
                      </a:pPr>
                      <a:r>
                        <a:rPr lang="zh-CN" altLang="en-US" sz="2400" dirty="0">
                          <a:solidFill>
                            <a:schemeClr val="bg1">
                              <a:lumMod val="50000"/>
                            </a:schemeClr>
                          </a:solidFill>
                          <a:effectLst/>
                          <a:latin typeface="+mj-ea"/>
                          <a:ea typeface="+mj-ea"/>
                        </a:rPr>
                        <a:t>编制用户故事的方法</a:t>
                      </a:r>
                    </a:p>
                  </a:txBody>
                  <a:tcPr anchor="ctr"/>
                </a:tc>
                <a:extLst>
                  <a:ext uri="{0D108BD9-81ED-4DB2-BD59-A6C34878D82A}">
                    <a16:rowId xmlns:a16="http://schemas.microsoft.com/office/drawing/2014/main" val="10001"/>
                  </a:ext>
                </a:extLst>
              </a:tr>
              <a:tr h="414454">
                <a:tc>
                  <a:txBody>
                    <a:bodyPr/>
                    <a:lstStyle/>
                    <a:p>
                      <a:pPr algn="ctr">
                        <a:lnSpc>
                          <a:spcPct val="150000"/>
                        </a:lnSpc>
                      </a:pPr>
                      <a:r>
                        <a:rPr lang="en-US" altLang="zh-CN" sz="2400" dirty="0">
                          <a:solidFill>
                            <a:schemeClr val="bg1">
                              <a:lumMod val="50000"/>
                            </a:schemeClr>
                          </a:solidFill>
                          <a:effectLst/>
                          <a:latin typeface="+mj-ea"/>
                          <a:ea typeface="+mj-ea"/>
                        </a:rPr>
                        <a:t>3.</a:t>
                      </a:r>
                      <a:endParaRPr lang="zh-CN" altLang="en-US" sz="2400" dirty="0">
                        <a:solidFill>
                          <a:schemeClr val="bg1">
                            <a:lumMod val="50000"/>
                          </a:schemeClr>
                        </a:solidFill>
                        <a:effectLst/>
                        <a:latin typeface="+mj-ea"/>
                        <a:ea typeface="+mj-ea"/>
                      </a:endParaRPr>
                    </a:p>
                  </a:txBody>
                  <a:tcPr anchor="ctr"/>
                </a:tc>
                <a:tc>
                  <a:txBody>
                    <a:bodyPr/>
                    <a:lstStyle/>
                    <a:p>
                      <a:pPr>
                        <a:lnSpc>
                          <a:spcPct val="150000"/>
                        </a:lnSpc>
                      </a:pPr>
                      <a:r>
                        <a:rPr lang="zh-CN" altLang="en-US" sz="2400" dirty="0">
                          <a:solidFill>
                            <a:schemeClr val="bg1">
                              <a:lumMod val="50000"/>
                            </a:schemeClr>
                          </a:solidFill>
                          <a:effectLst/>
                          <a:latin typeface="+mj-ea"/>
                          <a:ea typeface="+mj-ea"/>
                        </a:rPr>
                        <a:t>应用用户故事做用户需求的优势</a:t>
                      </a:r>
                    </a:p>
                  </a:txBody>
                  <a:tcPr anchor="ctr"/>
                </a:tc>
                <a:extLst>
                  <a:ext uri="{0D108BD9-81ED-4DB2-BD59-A6C34878D82A}">
                    <a16:rowId xmlns:a16="http://schemas.microsoft.com/office/drawing/2014/main" val="10002"/>
                  </a:ext>
                </a:extLst>
              </a:tr>
              <a:tr h="409575">
                <a:tc>
                  <a:txBody>
                    <a:bodyPr/>
                    <a:lstStyle/>
                    <a:p>
                      <a:pPr algn="ctr">
                        <a:lnSpc>
                          <a:spcPct val="150000"/>
                        </a:lnSpc>
                      </a:pPr>
                      <a:r>
                        <a:rPr lang="en-US" altLang="zh-CN" sz="2400" dirty="0">
                          <a:solidFill>
                            <a:schemeClr val="bg1">
                              <a:lumMod val="50000"/>
                            </a:schemeClr>
                          </a:solidFill>
                          <a:effectLst/>
                          <a:latin typeface="+mj-ea"/>
                          <a:ea typeface="+mj-ea"/>
                        </a:rPr>
                        <a:t>4. </a:t>
                      </a:r>
                      <a:endParaRPr lang="zh-CN" altLang="en-US" sz="2400" dirty="0">
                        <a:solidFill>
                          <a:schemeClr val="bg1">
                            <a:lumMod val="50000"/>
                          </a:schemeClr>
                        </a:solidFill>
                        <a:effectLst/>
                        <a:latin typeface="+mj-ea"/>
                        <a:ea typeface="+mj-ea"/>
                      </a:endParaRPr>
                    </a:p>
                  </a:txBody>
                  <a:tcPr anchor="ctr"/>
                </a:tc>
                <a:tc>
                  <a:txBody>
                    <a:bodyPr/>
                    <a:lstStyle/>
                    <a:p>
                      <a:pPr>
                        <a:lnSpc>
                          <a:spcPct val="150000"/>
                        </a:lnSpc>
                      </a:pPr>
                      <a:r>
                        <a:rPr lang="zh-CN" altLang="en-US" sz="2400" dirty="0">
                          <a:solidFill>
                            <a:schemeClr val="bg1">
                              <a:lumMod val="50000"/>
                            </a:schemeClr>
                          </a:solidFill>
                          <a:effectLst/>
                          <a:latin typeface="+mj-ea"/>
                          <a:ea typeface="+mj-ea"/>
                        </a:rPr>
                        <a:t>应用用户故事做用户需求的优势</a:t>
                      </a:r>
                    </a:p>
                  </a:txBody>
                  <a:tcPr anchor="ctr"/>
                </a:tc>
                <a:extLst>
                  <a:ext uri="{0D108BD9-81ED-4DB2-BD59-A6C34878D82A}">
                    <a16:rowId xmlns:a16="http://schemas.microsoft.com/office/drawing/2014/main" val="10003"/>
                  </a:ext>
                </a:extLst>
              </a:tr>
              <a:tr h="438150">
                <a:tc>
                  <a:txBody>
                    <a:bodyPr/>
                    <a:lstStyle/>
                    <a:p>
                      <a:pPr algn="ctr">
                        <a:lnSpc>
                          <a:spcPct val="150000"/>
                        </a:lnSpc>
                      </a:pPr>
                      <a:r>
                        <a:rPr lang="en-US" altLang="zh-CN" sz="2400" dirty="0">
                          <a:solidFill>
                            <a:schemeClr val="bg1">
                              <a:lumMod val="50000"/>
                            </a:schemeClr>
                          </a:solidFill>
                          <a:effectLst/>
                          <a:latin typeface="+mj-ea"/>
                          <a:ea typeface="+mj-ea"/>
                        </a:rPr>
                        <a:t>5.</a:t>
                      </a:r>
                      <a:endParaRPr lang="zh-CN" altLang="en-US" sz="2400" dirty="0">
                        <a:solidFill>
                          <a:schemeClr val="bg1">
                            <a:lumMod val="50000"/>
                          </a:schemeClr>
                        </a:solidFill>
                        <a:effectLst/>
                        <a:latin typeface="+mj-ea"/>
                        <a:ea typeface="+mj-ea"/>
                      </a:endParaRPr>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400" dirty="0">
                          <a:solidFill>
                            <a:schemeClr val="bg1">
                              <a:lumMod val="50000"/>
                            </a:schemeClr>
                          </a:solidFill>
                          <a:effectLst/>
                          <a:latin typeface="+mj-ea"/>
                          <a:ea typeface="+mj-ea"/>
                        </a:rPr>
                        <a:t>故事地图：在项目中组织用户故事用于开发</a:t>
                      </a:r>
                    </a:p>
                  </a:txBody>
                  <a:tcPr anchor="ctr"/>
                </a:tc>
                <a:extLst>
                  <a:ext uri="{0D108BD9-81ED-4DB2-BD59-A6C34878D82A}">
                    <a16:rowId xmlns:a16="http://schemas.microsoft.com/office/drawing/2014/main" val="10004"/>
                  </a:ext>
                </a:extLst>
              </a:tr>
              <a:tr h="438150">
                <a:tc>
                  <a:txBody>
                    <a:bodyPr/>
                    <a:lstStyle/>
                    <a:p>
                      <a:pPr algn="ctr">
                        <a:lnSpc>
                          <a:spcPct val="150000"/>
                        </a:lnSpc>
                      </a:pPr>
                      <a:r>
                        <a:rPr lang="en-US" altLang="zh-CN" sz="2400" dirty="0">
                          <a:solidFill>
                            <a:schemeClr val="bg1">
                              <a:lumMod val="50000"/>
                            </a:schemeClr>
                          </a:solidFill>
                          <a:effectLst/>
                          <a:latin typeface="+mj-ea"/>
                          <a:ea typeface="+mj-ea"/>
                        </a:rPr>
                        <a:t>6.</a:t>
                      </a:r>
                      <a:endParaRPr lang="zh-CN" altLang="en-US" sz="2400" dirty="0">
                        <a:solidFill>
                          <a:schemeClr val="bg1">
                            <a:lumMod val="50000"/>
                          </a:schemeClr>
                        </a:solidFill>
                        <a:effectLst/>
                        <a:latin typeface="+mj-ea"/>
                        <a:ea typeface="+mj-ea"/>
                      </a:endParaRPr>
                    </a:p>
                  </a:txBody>
                  <a:tcPr anchor="ct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400" kern="1200" dirty="0">
                          <a:solidFill>
                            <a:schemeClr val="bg1">
                              <a:lumMod val="50000"/>
                            </a:schemeClr>
                          </a:solidFill>
                          <a:effectLst/>
                          <a:latin typeface="+mj-ea"/>
                          <a:ea typeface="+mj-ea"/>
                          <a:cs typeface="+mn-cs"/>
                        </a:rPr>
                        <a:t>用户故事的估算</a:t>
                      </a:r>
                      <a:endParaRPr lang="zh-CN" altLang="en-US" sz="2400" dirty="0">
                        <a:solidFill>
                          <a:schemeClr val="bg1">
                            <a:lumMod val="50000"/>
                          </a:schemeClr>
                        </a:solidFill>
                        <a:effectLst/>
                        <a:latin typeface="+mj-ea"/>
                        <a:ea typeface="+mj-ea"/>
                      </a:endParaRPr>
                    </a:p>
                  </a:txBody>
                  <a:tcPr anchor="ctr"/>
                </a:tc>
                <a:extLst>
                  <a:ext uri="{0D108BD9-81ED-4DB2-BD59-A6C34878D82A}">
                    <a16:rowId xmlns:a16="http://schemas.microsoft.com/office/drawing/2014/main" val="10005"/>
                  </a:ext>
                </a:extLst>
              </a:tr>
              <a:tr h="438150">
                <a:tc>
                  <a:txBody>
                    <a:bodyPr/>
                    <a:lstStyle/>
                    <a:p>
                      <a:pPr algn="ctr">
                        <a:lnSpc>
                          <a:spcPct val="150000"/>
                        </a:lnSpc>
                      </a:pPr>
                      <a:r>
                        <a:rPr lang="en-US" altLang="zh-CN" sz="2400" dirty="0">
                          <a:solidFill>
                            <a:schemeClr val="bg1">
                              <a:lumMod val="50000"/>
                            </a:schemeClr>
                          </a:solidFill>
                          <a:effectLst/>
                          <a:latin typeface="+mj-ea"/>
                          <a:ea typeface="+mj-ea"/>
                        </a:rPr>
                        <a:t>7.</a:t>
                      </a:r>
                      <a:endParaRPr lang="zh-CN" altLang="en-US" sz="2400" dirty="0">
                        <a:solidFill>
                          <a:schemeClr val="bg1">
                            <a:lumMod val="50000"/>
                          </a:schemeClr>
                        </a:solidFill>
                        <a:effectLst/>
                        <a:latin typeface="+mj-ea"/>
                        <a:ea typeface="+mj-ea"/>
                      </a:endParaRPr>
                    </a:p>
                  </a:txBody>
                  <a:tcPr anchor="ct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400" kern="1200" dirty="0">
                          <a:solidFill>
                            <a:schemeClr val="bg1">
                              <a:lumMod val="50000"/>
                            </a:schemeClr>
                          </a:solidFill>
                          <a:effectLst/>
                          <a:latin typeface="+mj-ea"/>
                          <a:ea typeface="+mj-ea"/>
                          <a:cs typeface="+mn-cs"/>
                        </a:rPr>
                        <a:t>用户故事与 </a:t>
                      </a:r>
                      <a:r>
                        <a:rPr lang="en-US" altLang="zh-CN" sz="2400" kern="1200" dirty="0">
                          <a:solidFill>
                            <a:schemeClr val="bg1">
                              <a:lumMod val="50000"/>
                            </a:schemeClr>
                          </a:solidFill>
                          <a:effectLst/>
                          <a:latin typeface="+mj-ea"/>
                          <a:ea typeface="+mj-ea"/>
                          <a:cs typeface="+mn-cs"/>
                        </a:rPr>
                        <a:t>TFS</a:t>
                      </a:r>
                      <a:r>
                        <a:rPr lang="zh-CN" altLang="en-US" sz="2400" kern="1200" dirty="0">
                          <a:solidFill>
                            <a:schemeClr val="bg1">
                              <a:lumMod val="50000"/>
                            </a:schemeClr>
                          </a:solidFill>
                          <a:effectLst/>
                          <a:latin typeface="+mj-ea"/>
                          <a:ea typeface="+mj-ea"/>
                          <a:cs typeface="+mn-cs"/>
                        </a:rPr>
                        <a:t>（</a:t>
                      </a:r>
                      <a:r>
                        <a:rPr lang="en-US" altLang="zh-CN" sz="2400" kern="1200" dirty="0">
                          <a:solidFill>
                            <a:schemeClr val="bg1">
                              <a:lumMod val="50000"/>
                            </a:schemeClr>
                          </a:solidFill>
                          <a:effectLst/>
                          <a:latin typeface="+mj-ea"/>
                          <a:ea typeface="+mj-ea"/>
                          <a:cs typeface="+mn-cs"/>
                        </a:rPr>
                        <a:t>Team Foundation Server</a:t>
                      </a:r>
                      <a:r>
                        <a:rPr lang="zh-CN" altLang="en-US" sz="2400" kern="1200" dirty="0">
                          <a:solidFill>
                            <a:schemeClr val="bg1">
                              <a:lumMod val="50000"/>
                            </a:schemeClr>
                          </a:solidFill>
                          <a:effectLst/>
                          <a:latin typeface="+mj-ea"/>
                          <a:ea typeface="+mj-ea"/>
                          <a:cs typeface="+mn-cs"/>
                        </a:rPr>
                        <a:t>）结合进行管理</a:t>
                      </a:r>
                      <a:endParaRPr lang="zh-CN" altLang="en-US" sz="2400" dirty="0">
                        <a:solidFill>
                          <a:schemeClr val="bg1">
                            <a:lumMod val="50000"/>
                          </a:schemeClr>
                        </a:solidFill>
                        <a:effectLst/>
                        <a:latin typeface="+mj-ea"/>
                        <a:ea typeface="+mj-ea"/>
                      </a:endParaRPr>
                    </a:p>
                  </a:txBody>
                  <a:tcPr anchor="ctr"/>
                </a:tc>
                <a:extLst>
                  <a:ext uri="{0D108BD9-81ED-4DB2-BD59-A6C34878D82A}">
                    <a16:rowId xmlns:a16="http://schemas.microsoft.com/office/drawing/2014/main" val="10006"/>
                  </a:ext>
                </a:extLst>
              </a:tr>
              <a:tr h="438150">
                <a:tc>
                  <a:txBody>
                    <a:bodyPr/>
                    <a:lstStyle/>
                    <a:p>
                      <a:pPr algn="ctr">
                        <a:lnSpc>
                          <a:spcPct val="150000"/>
                        </a:lnSpc>
                      </a:pPr>
                      <a:r>
                        <a:rPr lang="en-US" altLang="zh-CN" sz="2400" dirty="0">
                          <a:solidFill>
                            <a:schemeClr val="bg1">
                              <a:lumMod val="50000"/>
                            </a:schemeClr>
                          </a:solidFill>
                          <a:effectLst/>
                          <a:latin typeface="+mj-ea"/>
                          <a:ea typeface="+mj-ea"/>
                        </a:rPr>
                        <a:t>8.</a:t>
                      </a:r>
                      <a:endParaRPr lang="zh-CN" altLang="en-US" sz="2400" dirty="0">
                        <a:solidFill>
                          <a:schemeClr val="bg1">
                            <a:lumMod val="50000"/>
                          </a:schemeClr>
                        </a:solidFill>
                        <a:effectLst/>
                        <a:latin typeface="+mj-ea"/>
                        <a:ea typeface="+mj-ea"/>
                      </a:endParaRPr>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400" dirty="0">
                          <a:solidFill>
                            <a:schemeClr val="bg1">
                              <a:lumMod val="50000"/>
                            </a:schemeClr>
                          </a:solidFill>
                          <a:effectLst/>
                          <a:latin typeface="+mj-ea"/>
                          <a:ea typeface="+mj-ea"/>
                        </a:rPr>
                        <a:t>从可能的用户界面来看故事地图的实际映射</a:t>
                      </a:r>
                    </a:p>
                  </a:txBody>
                  <a:tcPr anchor="ctr"/>
                </a:tc>
                <a:extLst>
                  <a:ext uri="{0D108BD9-81ED-4DB2-BD59-A6C34878D82A}">
                    <a16:rowId xmlns:a16="http://schemas.microsoft.com/office/drawing/2014/main" val="10007"/>
                  </a:ext>
                </a:extLst>
              </a:tr>
            </a:tbl>
          </a:graphicData>
        </a:graphic>
      </p:graphicFrame>
      <p:pic>
        <p:nvPicPr>
          <p:cNvPr id="4" name="Picture 4" descr="lecture-final canad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1" y="530848"/>
            <a:ext cx="1633543" cy="632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70535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应用用户故事做用户需求的优势</a:t>
            </a:r>
          </a:p>
        </p:txBody>
      </p:sp>
      <p:sp>
        <p:nvSpPr>
          <p:cNvPr id="3" name="文本框 2"/>
          <p:cNvSpPr txBox="1"/>
          <p:nvPr/>
        </p:nvSpPr>
        <p:spPr>
          <a:xfrm>
            <a:off x="1057524" y="938255"/>
            <a:ext cx="7263527" cy="461665"/>
          </a:xfrm>
          <a:prstGeom prst="rect">
            <a:avLst/>
          </a:prstGeom>
          <a:noFill/>
        </p:spPr>
        <p:txBody>
          <a:bodyPr wrap="none" rtlCol="0">
            <a:spAutoFit/>
          </a:bodyPr>
          <a:lstStyle/>
          <a:p>
            <a:pPr>
              <a:buNone/>
            </a:pPr>
            <a:r>
              <a:rPr lang="zh-CN" altLang="en-US" sz="2400" dirty="0">
                <a:latin typeface="微软雅黑" panose="020B0503020204020204" pitchFamily="34" charset="-122"/>
                <a:ea typeface="微软雅黑" panose="020B0503020204020204" pitchFamily="34" charset="-122"/>
              </a:rPr>
              <a:t>将对于开发需求的焦点从编写文档向对话交流转移！</a:t>
            </a:r>
          </a:p>
        </p:txBody>
      </p:sp>
      <p:sp>
        <p:nvSpPr>
          <p:cNvPr id="4" name="矩形 3"/>
          <p:cNvSpPr/>
          <p:nvPr/>
        </p:nvSpPr>
        <p:spPr>
          <a:xfrm>
            <a:off x="1176793" y="2011680"/>
            <a:ext cx="3236181" cy="1113183"/>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2000" b="1" dirty="0">
                <a:solidFill>
                  <a:schemeClr val="tx1"/>
                </a:solidFill>
                <a:effectLst>
                  <a:outerShdw blurRad="38100" dist="38100" dir="2700000" algn="tl">
                    <a:srgbClr val="000000">
                      <a:alpha val="43137"/>
                    </a:srgbClr>
                  </a:outerShdw>
                </a:effectLst>
                <a:latin typeface="+mj-ea"/>
                <a:ea typeface="+mj-ea"/>
              </a:rPr>
              <a:t>如果需求已经写了下来。</a:t>
            </a:r>
          </a:p>
        </p:txBody>
      </p:sp>
      <p:sp>
        <p:nvSpPr>
          <p:cNvPr id="5" name="矩形 4"/>
          <p:cNvSpPr/>
          <p:nvPr/>
        </p:nvSpPr>
        <p:spPr>
          <a:xfrm>
            <a:off x="6441881" y="2011679"/>
            <a:ext cx="3236181" cy="1113183"/>
          </a:xfrm>
          <a:prstGeom prst="rect">
            <a:avLst/>
          </a:prstGeom>
          <a:solidFill>
            <a:srgbClr val="33CCCC"/>
          </a:solidFill>
          <a:ln>
            <a:solidFill>
              <a:srgbClr val="33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solidFill>
                  <a:srgbClr val="000000"/>
                </a:solidFill>
                <a:latin typeface="+mj-ea"/>
                <a:ea typeface="+mj-ea"/>
              </a:rPr>
              <a:t>用户将获得他所希望的 </a:t>
            </a:r>
            <a:r>
              <a:rPr lang="en-US" altLang="zh-CN" dirty="0">
                <a:solidFill>
                  <a:srgbClr val="000000"/>
                </a:solidFill>
                <a:latin typeface="+mj-ea"/>
                <a:ea typeface="+mj-ea"/>
              </a:rPr>
              <a:t>…</a:t>
            </a:r>
            <a:endParaRPr lang="zh-CN" altLang="en-US" dirty="0">
              <a:solidFill>
                <a:srgbClr val="000000"/>
              </a:solidFill>
              <a:latin typeface="+mj-ea"/>
              <a:ea typeface="+mj-ea"/>
            </a:endParaRPr>
          </a:p>
        </p:txBody>
      </p:sp>
      <p:sp>
        <p:nvSpPr>
          <p:cNvPr id="6" name="矩形 5"/>
          <p:cNvSpPr/>
          <p:nvPr/>
        </p:nvSpPr>
        <p:spPr>
          <a:xfrm>
            <a:off x="6441881" y="3476044"/>
            <a:ext cx="3236181" cy="1113183"/>
          </a:xfrm>
          <a:prstGeom prst="rect">
            <a:avLst/>
          </a:prstGeom>
          <a:solidFill>
            <a:srgbClr val="33CCCC"/>
          </a:solidFill>
          <a:ln>
            <a:solidFill>
              <a:srgbClr val="33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zh-CN" altLang="en-US" dirty="0">
                <a:solidFill>
                  <a:srgbClr val="000000"/>
                </a:solidFill>
                <a:latin typeface="+mj-ea"/>
                <a:ea typeface="+mj-ea"/>
              </a:rPr>
              <a:t>用户将从已经写下来的需求获得</a:t>
            </a:r>
            <a:r>
              <a:rPr lang="en-US" altLang="zh-CN" dirty="0">
                <a:solidFill>
                  <a:srgbClr val="000000"/>
                </a:solidFill>
                <a:latin typeface="+mj-ea"/>
                <a:ea typeface="+mj-ea"/>
              </a:rPr>
              <a:t>…</a:t>
            </a:r>
            <a:endParaRPr lang="zh-CN" altLang="en-US" dirty="0">
              <a:solidFill>
                <a:srgbClr val="000000"/>
              </a:solidFill>
              <a:latin typeface="+mj-ea"/>
              <a:ea typeface="+mj-ea"/>
            </a:endParaRPr>
          </a:p>
        </p:txBody>
      </p:sp>
      <p:cxnSp>
        <p:nvCxnSpPr>
          <p:cNvPr id="8" name="直接箭头连接符 7"/>
          <p:cNvCxnSpPr>
            <a:stCxn id="4" idx="3"/>
            <a:endCxn id="5" idx="1"/>
          </p:cNvCxnSpPr>
          <p:nvPr/>
        </p:nvCxnSpPr>
        <p:spPr>
          <a:xfrm flipV="1">
            <a:off x="4412974" y="2568271"/>
            <a:ext cx="2028907" cy="1"/>
          </a:xfrm>
          <a:prstGeom prst="straightConnector1">
            <a:avLst/>
          </a:prstGeom>
          <a:ln w="1905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cxnSpLocks/>
            <a:stCxn id="4" idx="3"/>
            <a:endCxn id="6" idx="1"/>
          </p:cNvCxnSpPr>
          <p:nvPr/>
        </p:nvCxnSpPr>
        <p:spPr>
          <a:xfrm>
            <a:off x="4412974" y="2568272"/>
            <a:ext cx="2028907" cy="1464364"/>
          </a:xfrm>
          <a:prstGeom prst="straightConnector1">
            <a:avLst/>
          </a:prstGeom>
          <a:ln w="1905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944163" y="2198940"/>
            <a:ext cx="429926" cy="369332"/>
          </a:xfrm>
          <a:prstGeom prst="rect">
            <a:avLst/>
          </a:prstGeom>
        </p:spPr>
        <p:txBody>
          <a:bodyPr wrap="none">
            <a:spAutoFit/>
          </a:bodyPr>
          <a:lstStyle/>
          <a:p>
            <a:pPr>
              <a:buNone/>
            </a:pPr>
            <a:r>
              <a:rPr lang="zh-CN" altLang="en-US" dirty="0">
                <a:latin typeface="微软雅黑" panose="020B0503020204020204" pitchFamily="34" charset="-122"/>
                <a:ea typeface="微软雅黑" panose="020B0503020204020204" pitchFamily="34" charset="-122"/>
              </a:rPr>
              <a:t>则</a:t>
            </a:r>
            <a:endParaRPr lang="zh-CN" altLang="en-US" dirty="0"/>
          </a:p>
        </p:txBody>
      </p:sp>
      <p:sp>
        <p:nvSpPr>
          <p:cNvPr id="13" name="乘号 12"/>
          <p:cNvSpPr/>
          <p:nvPr/>
        </p:nvSpPr>
        <p:spPr>
          <a:xfrm>
            <a:off x="9160991" y="1605643"/>
            <a:ext cx="517071" cy="908957"/>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30810" y="5363297"/>
            <a:ext cx="11056631" cy="523220"/>
          </a:xfrm>
          <a:prstGeom prst="rect">
            <a:avLst/>
          </a:prstGeom>
          <a:noFill/>
        </p:spPr>
        <p:txBody>
          <a:bodyPr wrap="square" rtlCol="0">
            <a:spAutoFit/>
          </a:bodyPr>
          <a:lstStyle/>
          <a:p>
            <a:pPr>
              <a:buNone/>
            </a:pPr>
            <a:r>
              <a:rPr lang="zh-CN" altLang="en-US" sz="2800" b="1" dirty="0">
                <a:latin typeface="信笺手写体" panose="02010800040101010101" pitchFamily="2" charset="-122"/>
                <a:ea typeface="信笺手写体" panose="02010800040101010101" pitchFamily="2" charset="-122"/>
              </a:rPr>
              <a:t>“你已经按照我所要求的进行了开发，但那结果不是我所需要的！”</a:t>
            </a:r>
          </a:p>
        </p:txBody>
      </p:sp>
    </p:spTree>
    <p:extLst>
      <p:ext uri="{BB962C8B-B14F-4D97-AF65-F5344CB8AC3E}">
        <p14:creationId xmlns:p14="http://schemas.microsoft.com/office/powerpoint/2010/main" val="24544594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应用用户故事模式</a:t>
            </a:r>
          </a:p>
        </p:txBody>
      </p:sp>
      <p:sp>
        <p:nvSpPr>
          <p:cNvPr id="3" name="文本框 2"/>
          <p:cNvSpPr txBox="1"/>
          <p:nvPr/>
        </p:nvSpPr>
        <p:spPr>
          <a:xfrm>
            <a:off x="1001864" y="698355"/>
            <a:ext cx="8789586" cy="5878532"/>
          </a:xfrm>
          <a:prstGeom prst="rect">
            <a:avLst/>
          </a:prstGeom>
          <a:noFill/>
        </p:spPr>
        <p:txBody>
          <a:bodyPr wrap="none" rtlCol="0">
            <a:spAutoFit/>
          </a:bodyPr>
          <a:lstStyle/>
          <a:p>
            <a:pPr>
              <a:lnSpc>
                <a:spcPct val="150000"/>
              </a:lnSpc>
            </a:pPr>
            <a:r>
              <a:rPr lang="zh-CN" altLang="en-US" sz="2400" dirty="0">
                <a:latin typeface="+mj-ea"/>
                <a:ea typeface="+mj-ea"/>
              </a:rPr>
              <a:t> 用户故事强调口头沟通；</a:t>
            </a:r>
            <a:endParaRPr lang="en-US" altLang="zh-CN" sz="2400" dirty="0">
              <a:latin typeface="+mj-ea"/>
              <a:ea typeface="+mj-ea"/>
            </a:endParaRPr>
          </a:p>
          <a:p>
            <a:pPr>
              <a:lnSpc>
                <a:spcPct val="150000"/>
              </a:lnSpc>
            </a:pPr>
            <a:r>
              <a:rPr lang="en-US" altLang="zh-CN" sz="2400" dirty="0">
                <a:latin typeface="+mj-ea"/>
                <a:ea typeface="+mj-ea"/>
              </a:rPr>
              <a:t> </a:t>
            </a:r>
            <a:r>
              <a:rPr lang="zh-CN" altLang="en-US" sz="2400" dirty="0">
                <a:latin typeface="+mj-ea"/>
                <a:ea typeface="+mj-ea"/>
              </a:rPr>
              <a:t>每人都比较容易理解用户故事；</a:t>
            </a:r>
            <a:endParaRPr lang="en-US" altLang="zh-CN" sz="2400" dirty="0">
              <a:latin typeface="+mj-ea"/>
              <a:ea typeface="+mj-ea"/>
            </a:endParaRPr>
          </a:p>
          <a:p>
            <a:pPr lvl="1">
              <a:lnSpc>
                <a:spcPct val="150000"/>
              </a:lnSpc>
            </a:pPr>
            <a:r>
              <a:rPr lang="zh-CN" altLang="en-US" sz="2000" dirty="0">
                <a:latin typeface="+mj-ea"/>
                <a:ea typeface="+mj-ea"/>
              </a:rPr>
              <a:t> 开发者和客户都能理解；</a:t>
            </a:r>
            <a:endParaRPr lang="en-US" altLang="zh-CN" sz="2000" dirty="0">
              <a:latin typeface="+mj-ea"/>
              <a:ea typeface="+mj-ea"/>
            </a:endParaRPr>
          </a:p>
          <a:p>
            <a:pPr lvl="1">
              <a:lnSpc>
                <a:spcPct val="150000"/>
              </a:lnSpc>
            </a:pPr>
            <a:r>
              <a:rPr lang="en-US" altLang="zh-CN" sz="2000" dirty="0">
                <a:latin typeface="+mj-ea"/>
                <a:ea typeface="+mj-ea"/>
              </a:rPr>
              <a:t> </a:t>
            </a:r>
            <a:r>
              <a:rPr lang="zh-CN" altLang="en-US" sz="2000" dirty="0">
                <a:latin typeface="+mj-ea"/>
                <a:ea typeface="+mj-ea"/>
              </a:rPr>
              <a:t>大家比较容易记住哪些事件已经组织到用户故事里面了；</a:t>
            </a:r>
            <a:endParaRPr lang="en-US" altLang="zh-CN" sz="2000" dirty="0">
              <a:latin typeface="+mj-ea"/>
              <a:ea typeface="+mj-ea"/>
            </a:endParaRPr>
          </a:p>
          <a:p>
            <a:pPr>
              <a:lnSpc>
                <a:spcPct val="150000"/>
              </a:lnSpc>
            </a:pPr>
            <a:r>
              <a:rPr lang="en-US" altLang="zh-CN" sz="2400" dirty="0">
                <a:latin typeface="+mj-ea"/>
                <a:ea typeface="+mj-ea"/>
              </a:rPr>
              <a:t> </a:t>
            </a:r>
            <a:r>
              <a:rPr lang="zh-CN" altLang="en-US" sz="2400" dirty="0">
                <a:latin typeface="+mj-ea"/>
                <a:ea typeface="+mj-ea"/>
              </a:rPr>
              <a:t>用户故事支持和鼓励迭代开发；</a:t>
            </a:r>
            <a:endParaRPr lang="en-US" altLang="zh-CN" sz="2400" dirty="0">
              <a:latin typeface="+mj-ea"/>
              <a:ea typeface="+mj-ea"/>
            </a:endParaRPr>
          </a:p>
          <a:p>
            <a:pPr lvl="1">
              <a:lnSpc>
                <a:spcPct val="150000"/>
              </a:lnSpc>
            </a:pPr>
            <a:r>
              <a:rPr lang="en-US" altLang="zh-CN" sz="2000" dirty="0">
                <a:latin typeface="+mj-ea"/>
                <a:ea typeface="+mj-ea"/>
              </a:rPr>
              <a:t> </a:t>
            </a:r>
            <a:r>
              <a:rPr lang="zh-CN" altLang="en-US" sz="2000" dirty="0">
                <a:latin typeface="+mj-ea"/>
                <a:ea typeface="+mj-ea"/>
              </a:rPr>
              <a:t>可以从大故事开始，逐次解构靠近到可以开发用的故事；</a:t>
            </a:r>
            <a:endParaRPr lang="en-US" altLang="zh-CN" sz="2000" dirty="0">
              <a:latin typeface="+mj-ea"/>
              <a:ea typeface="+mj-ea"/>
            </a:endParaRPr>
          </a:p>
          <a:p>
            <a:pPr>
              <a:lnSpc>
                <a:spcPct val="150000"/>
              </a:lnSpc>
            </a:pPr>
            <a:r>
              <a:rPr lang="en-US" altLang="zh-CN" sz="2400" dirty="0">
                <a:latin typeface="+mj-ea"/>
                <a:ea typeface="+mj-ea"/>
              </a:rPr>
              <a:t> </a:t>
            </a:r>
            <a:r>
              <a:rPr lang="zh-CN" altLang="en-US" sz="2400" dirty="0">
                <a:latin typeface="+mj-ea"/>
                <a:ea typeface="+mj-ea"/>
              </a:rPr>
              <a:t>用户故事的大小适合做计划；</a:t>
            </a:r>
            <a:endParaRPr lang="en-US" altLang="zh-CN" sz="2400" dirty="0">
              <a:latin typeface="+mj-ea"/>
              <a:ea typeface="+mj-ea"/>
            </a:endParaRPr>
          </a:p>
          <a:p>
            <a:pPr>
              <a:lnSpc>
                <a:spcPct val="150000"/>
              </a:lnSpc>
            </a:pPr>
            <a:r>
              <a:rPr lang="en-US" altLang="zh-CN" sz="2400" dirty="0">
                <a:latin typeface="+mj-ea"/>
                <a:ea typeface="+mj-ea"/>
              </a:rPr>
              <a:t> </a:t>
            </a:r>
            <a:r>
              <a:rPr lang="zh-CN" altLang="en-US" sz="2400" dirty="0">
                <a:latin typeface="+mj-ea"/>
                <a:ea typeface="+mj-ea"/>
              </a:rPr>
              <a:t>用户故事支持随机应变的开发方式；</a:t>
            </a:r>
            <a:endParaRPr lang="en-US" altLang="zh-CN" sz="2400" dirty="0">
              <a:latin typeface="+mj-ea"/>
              <a:ea typeface="+mj-ea"/>
            </a:endParaRPr>
          </a:p>
          <a:p>
            <a:pPr lvl="1">
              <a:lnSpc>
                <a:spcPct val="150000"/>
              </a:lnSpc>
            </a:pPr>
            <a:r>
              <a:rPr lang="en-US" altLang="zh-CN" sz="2000" dirty="0">
                <a:latin typeface="+mj-ea"/>
                <a:ea typeface="+mj-ea"/>
              </a:rPr>
              <a:t> </a:t>
            </a:r>
            <a:r>
              <a:rPr lang="zh-CN" altLang="en-US" sz="2000" dirty="0">
                <a:latin typeface="+mj-ea"/>
                <a:ea typeface="+mj-ea"/>
              </a:rPr>
              <a:t>可以自顶向下和自底向上两个方向移动焦点，选择切入点来设计方案；</a:t>
            </a:r>
            <a:endParaRPr lang="en-US" altLang="zh-CN" sz="2000" dirty="0">
              <a:latin typeface="+mj-ea"/>
              <a:ea typeface="+mj-ea"/>
            </a:endParaRPr>
          </a:p>
          <a:p>
            <a:pPr>
              <a:lnSpc>
                <a:spcPct val="150000"/>
              </a:lnSpc>
            </a:pPr>
            <a:r>
              <a:rPr lang="en-US" altLang="zh-CN" sz="2400" dirty="0">
                <a:latin typeface="+mj-ea"/>
                <a:ea typeface="+mj-ea"/>
              </a:rPr>
              <a:t> </a:t>
            </a:r>
            <a:r>
              <a:rPr lang="zh-CN" altLang="en-US" sz="2400" dirty="0">
                <a:latin typeface="+mj-ea"/>
                <a:ea typeface="+mj-ea"/>
              </a:rPr>
              <a:t>用户故事支持共享开发。</a:t>
            </a:r>
            <a:endParaRPr lang="en-US" altLang="zh-CN" sz="2400" dirty="0">
              <a:latin typeface="+mj-ea"/>
              <a:ea typeface="+mj-ea"/>
            </a:endParaRPr>
          </a:p>
        </p:txBody>
      </p:sp>
    </p:spTree>
    <p:extLst>
      <p:ext uri="{BB962C8B-B14F-4D97-AF65-F5344CB8AC3E}">
        <p14:creationId xmlns:p14="http://schemas.microsoft.com/office/powerpoint/2010/main" val="958556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6C6D4-C248-44DE-85C7-F73ADFD4AD0A}"/>
              </a:ext>
            </a:extLst>
          </p:cNvPr>
          <p:cNvSpPr>
            <a:spLocks noGrp="1"/>
          </p:cNvSpPr>
          <p:nvPr>
            <p:ph type="title"/>
          </p:nvPr>
        </p:nvSpPr>
        <p:spPr/>
        <p:txBody>
          <a:bodyPr/>
          <a:lstStyle/>
          <a:p>
            <a:r>
              <a:rPr lang="en-US" altLang="zh-CN" dirty="0"/>
              <a:t>4.2. </a:t>
            </a:r>
            <a:r>
              <a:rPr lang="zh-CN" altLang="en-US" dirty="0"/>
              <a:t>用户故事与用户需求清单内容矩阵易于互相转换</a:t>
            </a:r>
          </a:p>
        </p:txBody>
      </p:sp>
      <p:pic>
        <p:nvPicPr>
          <p:cNvPr id="3" name="图片 2">
            <a:extLst>
              <a:ext uri="{FF2B5EF4-FFF2-40B4-BE49-F238E27FC236}">
                <a16:creationId xmlns:a16="http://schemas.microsoft.com/office/drawing/2014/main" id="{A965E045-8EEA-4583-A049-808C061A32E1}"/>
              </a:ext>
            </a:extLst>
          </p:cNvPr>
          <p:cNvPicPr>
            <a:picLocks noChangeAspect="1"/>
          </p:cNvPicPr>
          <p:nvPr/>
        </p:nvPicPr>
        <p:blipFill>
          <a:blip r:embed="rId2"/>
          <a:stretch>
            <a:fillRect/>
          </a:stretch>
        </p:blipFill>
        <p:spPr>
          <a:xfrm>
            <a:off x="750749" y="753487"/>
            <a:ext cx="4321994" cy="5781369"/>
          </a:xfrm>
          <a:prstGeom prst="rect">
            <a:avLst/>
          </a:prstGeom>
        </p:spPr>
      </p:pic>
      <p:pic>
        <p:nvPicPr>
          <p:cNvPr id="4" name="图片 3">
            <a:extLst>
              <a:ext uri="{FF2B5EF4-FFF2-40B4-BE49-F238E27FC236}">
                <a16:creationId xmlns:a16="http://schemas.microsoft.com/office/drawing/2014/main" id="{94ECBFDA-7BDF-42FC-8F6F-7175BD7B2EF7}"/>
              </a:ext>
            </a:extLst>
          </p:cNvPr>
          <p:cNvPicPr>
            <a:picLocks noChangeAspect="1"/>
          </p:cNvPicPr>
          <p:nvPr/>
        </p:nvPicPr>
        <p:blipFill>
          <a:blip r:embed="rId3"/>
          <a:stretch>
            <a:fillRect/>
          </a:stretch>
        </p:blipFill>
        <p:spPr>
          <a:xfrm>
            <a:off x="5196115" y="753487"/>
            <a:ext cx="6241142" cy="1843899"/>
          </a:xfrm>
          <a:prstGeom prst="rect">
            <a:avLst/>
          </a:prstGeom>
        </p:spPr>
      </p:pic>
    </p:spTree>
    <p:extLst>
      <p:ext uri="{BB962C8B-B14F-4D97-AF65-F5344CB8AC3E}">
        <p14:creationId xmlns:p14="http://schemas.microsoft.com/office/powerpoint/2010/main" val="14397998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 y="11561"/>
            <a:ext cx="12054177" cy="480060"/>
          </a:xfrm>
        </p:spPr>
        <p:txBody>
          <a:bodyPr/>
          <a:lstStyle/>
          <a:p>
            <a:r>
              <a:rPr lang="en-US" altLang="zh-CN" dirty="0"/>
              <a:t>4.2. </a:t>
            </a:r>
            <a:r>
              <a:rPr lang="zh-CN" altLang="en-US" dirty="0"/>
              <a:t>用户故事比较容易映射到工程阶段工作任务和工作产品</a:t>
            </a:r>
          </a:p>
        </p:txBody>
      </p:sp>
      <p:sp>
        <p:nvSpPr>
          <p:cNvPr id="3" name="矩形 2"/>
          <p:cNvSpPr/>
          <p:nvPr/>
        </p:nvSpPr>
        <p:spPr>
          <a:xfrm>
            <a:off x="4881435" y="5940832"/>
            <a:ext cx="2609353" cy="698390"/>
          </a:xfrm>
          <a:prstGeom prst="rect">
            <a:avLst/>
          </a:prstGeom>
          <a:solidFill>
            <a:srgbClr val="33CCCC"/>
          </a:solidFill>
          <a:ln>
            <a:solidFill>
              <a:srgbClr val="33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2800" b="1" dirty="0">
                <a:solidFill>
                  <a:schemeClr val="tx1"/>
                </a:solidFill>
                <a:effectLst>
                  <a:outerShdw blurRad="38100" dist="38100" dir="2700000" algn="tl">
                    <a:srgbClr val="000000">
                      <a:alpha val="43137"/>
                    </a:srgbClr>
                  </a:outerShdw>
                </a:effectLst>
                <a:latin typeface="+mj-ea"/>
                <a:ea typeface="+mj-ea"/>
              </a:rPr>
              <a:t>用户故事</a:t>
            </a:r>
          </a:p>
        </p:txBody>
      </p:sp>
      <p:sp>
        <p:nvSpPr>
          <p:cNvPr id="4" name="矩形 3"/>
          <p:cNvSpPr/>
          <p:nvPr/>
        </p:nvSpPr>
        <p:spPr>
          <a:xfrm>
            <a:off x="819643" y="5940832"/>
            <a:ext cx="2609353" cy="69839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solidFill>
                  <a:schemeClr val="tx1"/>
                </a:solidFill>
                <a:latin typeface="+mj-ea"/>
                <a:ea typeface="+mj-ea"/>
              </a:rPr>
              <a:t>用户需求清单</a:t>
            </a:r>
          </a:p>
        </p:txBody>
      </p:sp>
      <p:sp>
        <p:nvSpPr>
          <p:cNvPr id="5" name="矩形 4"/>
          <p:cNvSpPr/>
          <p:nvPr/>
        </p:nvSpPr>
        <p:spPr>
          <a:xfrm>
            <a:off x="8826607" y="5940832"/>
            <a:ext cx="2609353" cy="698390"/>
          </a:xfrm>
          <a:prstGeom prst="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solidFill>
                  <a:schemeClr val="tx1"/>
                </a:solidFill>
                <a:latin typeface="+mj-ea"/>
                <a:ea typeface="+mj-ea"/>
              </a:rPr>
              <a:t>验证用户故事（</a:t>
            </a:r>
            <a:r>
              <a:rPr lang="en-US" altLang="zh-CN" dirty="0">
                <a:solidFill>
                  <a:schemeClr val="tx1"/>
                </a:solidFill>
                <a:latin typeface="+mj-ea"/>
                <a:ea typeface="+mj-ea"/>
              </a:rPr>
              <a:t>UAT</a:t>
            </a:r>
            <a:r>
              <a:rPr lang="zh-CN" altLang="en-US" dirty="0">
                <a:solidFill>
                  <a:schemeClr val="tx1"/>
                </a:solidFill>
                <a:latin typeface="+mj-ea"/>
                <a:ea typeface="+mj-ea"/>
              </a:rPr>
              <a:t>）</a:t>
            </a:r>
          </a:p>
        </p:txBody>
      </p:sp>
      <p:sp>
        <p:nvSpPr>
          <p:cNvPr id="6" name="矩形 5"/>
          <p:cNvSpPr/>
          <p:nvPr/>
        </p:nvSpPr>
        <p:spPr>
          <a:xfrm>
            <a:off x="819642" y="4328424"/>
            <a:ext cx="2609353" cy="69839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solidFill>
                  <a:schemeClr val="tx1"/>
                </a:solidFill>
                <a:latin typeface="+mj-ea"/>
                <a:ea typeface="+mj-ea"/>
              </a:rPr>
              <a:t>产品需求清单</a:t>
            </a:r>
          </a:p>
        </p:txBody>
      </p:sp>
      <p:cxnSp>
        <p:nvCxnSpPr>
          <p:cNvPr id="8" name="直接箭头连接符 7"/>
          <p:cNvCxnSpPr>
            <a:stCxn id="3" idx="1"/>
            <a:endCxn id="4" idx="3"/>
          </p:cNvCxnSpPr>
          <p:nvPr/>
        </p:nvCxnSpPr>
        <p:spPr>
          <a:xfrm flipH="1">
            <a:off x="3428996" y="6290027"/>
            <a:ext cx="1452439" cy="0"/>
          </a:xfrm>
          <a:prstGeom prst="straightConnector1">
            <a:avLst/>
          </a:prstGeom>
          <a:ln w="1905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832049" y="6290027"/>
            <a:ext cx="646331" cy="369332"/>
          </a:xfrm>
          <a:prstGeom prst="rect">
            <a:avLst/>
          </a:prstGeom>
          <a:noFill/>
        </p:spPr>
        <p:txBody>
          <a:bodyPr wrap="none" rtlCol="0">
            <a:spAutoFit/>
          </a:bodyPr>
          <a:lstStyle/>
          <a:p>
            <a:pPr>
              <a:buNone/>
            </a:pPr>
            <a:r>
              <a:rPr lang="zh-CN" altLang="en-US" dirty="0">
                <a:latin typeface="+mj-ea"/>
                <a:ea typeface="+mj-ea"/>
              </a:rPr>
              <a:t>细化</a:t>
            </a:r>
          </a:p>
        </p:txBody>
      </p:sp>
      <p:cxnSp>
        <p:nvCxnSpPr>
          <p:cNvPr id="10" name="直接箭头连接符 9"/>
          <p:cNvCxnSpPr>
            <a:cxnSpLocks/>
            <a:stCxn id="4" idx="0"/>
            <a:endCxn id="6" idx="2"/>
          </p:cNvCxnSpPr>
          <p:nvPr/>
        </p:nvCxnSpPr>
        <p:spPr>
          <a:xfrm flipH="1" flipV="1">
            <a:off x="2124319" y="5026814"/>
            <a:ext cx="1" cy="914018"/>
          </a:xfrm>
          <a:prstGeom prst="straightConnector1">
            <a:avLst/>
          </a:prstGeom>
          <a:ln w="1905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117406" y="5299157"/>
            <a:ext cx="646331" cy="369332"/>
          </a:xfrm>
          <a:prstGeom prst="rect">
            <a:avLst/>
          </a:prstGeom>
          <a:noFill/>
        </p:spPr>
        <p:txBody>
          <a:bodyPr wrap="none" rtlCol="0">
            <a:spAutoFit/>
          </a:bodyPr>
          <a:lstStyle/>
          <a:p>
            <a:pPr>
              <a:buNone/>
            </a:pPr>
            <a:r>
              <a:rPr lang="zh-CN" altLang="en-US" dirty="0">
                <a:latin typeface="+mj-ea"/>
                <a:ea typeface="+mj-ea"/>
              </a:rPr>
              <a:t>分析</a:t>
            </a:r>
          </a:p>
        </p:txBody>
      </p:sp>
      <p:cxnSp>
        <p:nvCxnSpPr>
          <p:cNvPr id="19" name="直接箭头连接符 18"/>
          <p:cNvCxnSpPr>
            <a:cxnSpLocks/>
            <a:stCxn id="3" idx="3"/>
            <a:endCxn id="5" idx="1"/>
          </p:cNvCxnSpPr>
          <p:nvPr/>
        </p:nvCxnSpPr>
        <p:spPr>
          <a:xfrm>
            <a:off x="7490788" y="6290027"/>
            <a:ext cx="1335819" cy="0"/>
          </a:xfrm>
          <a:prstGeom prst="straightConnector1">
            <a:avLst/>
          </a:prstGeom>
          <a:ln w="1905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769270" y="6290027"/>
            <a:ext cx="646331" cy="369332"/>
          </a:xfrm>
          <a:prstGeom prst="rect">
            <a:avLst/>
          </a:prstGeom>
          <a:noFill/>
        </p:spPr>
        <p:txBody>
          <a:bodyPr wrap="none" rtlCol="0">
            <a:spAutoFit/>
          </a:bodyPr>
          <a:lstStyle/>
          <a:p>
            <a:pPr>
              <a:buNone/>
            </a:pPr>
            <a:r>
              <a:rPr lang="zh-CN" altLang="en-US" dirty="0">
                <a:latin typeface="+mj-ea"/>
                <a:ea typeface="+mj-ea"/>
              </a:rPr>
              <a:t>测试</a:t>
            </a:r>
          </a:p>
        </p:txBody>
      </p:sp>
      <p:sp>
        <p:nvSpPr>
          <p:cNvPr id="23" name="矩形 22"/>
          <p:cNvSpPr/>
          <p:nvPr/>
        </p:nvSpPr>
        <p:spPr>
          <a:xfrm>
            <a:off x="804062" y="2935693"/>
            <a:ext cx="10656390" cy="69839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solidFill>
                  <a:schemeClr val="tx1"/>
                </a:solidFill>
                <a:latin typeface="+mj-ea"/>
                <a:ea typeface="+mj-ea"/>
              </a:rPr>
              <a:t>开发任务清单</a:t>
            </a:r>
          </a:p>
        </p:txBody>
      </p:sp>
      <p:sp>
        <p:nvSpPr>
          <p:cNvPr id="24" name="矩形 23"/>
          <p:cNvSpPr/>
          <p:nvPr/>
        </p:nvSpPr>
        <p:spPr>
          <a:xfrm>
            <a:off x="8826606" y="4328424"/>
            <a:ext cx="2609353" cy="69839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solidFill>
                  <a:schemeClr val="tx1"/>
                </a:solidFill>
                <a:latin typeface="+mj-ea"/>
                <a:ea typeface="+mj-ea"/>
              </a:rPr>
              <a:t>测试需求清单</a:t>
            </a:r>
          </a:p>
        </p:txBody>
      </p:sp>
      <p:cxnSp>
        <p:nvCxnSpPr>
          <p:cNvPr id="25" name="直接箭头连接符 24"/>
          <p:cNvCxnSpPr>
            <a:cxnSpLocks/>
            <a:stCxn id="5" idx="0"/>
            <a:endCxn id="24" idx="2"/>
          </p:cNvCxnSpPr>
          <p:nvPr/>
        </p:nvCxnSpPr>
        <p:spPr>
          <a:xfrm flipH="1" flipV="1">
            <a:off x="10131283" y="5026814"/>
            <a:ext cx="1" cy="914018"/>
          </a:xfrm>
          <a:prstGeom prst="straightConnector1">
            <a:avLst/>
          </a:prstGeom>
          <a:ln w="1905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2008649" y="1039694"/>
            <a:ext cx="2011680" cy="1685677"/>
            <a:chOff x="2679591" y="715617"/>
            <a:chExt cx="2011680" cy="1685677"/>
          </a:xfrm>
        </p:grpSpPr>
        <p:sp>
          <p:nvSpPr>
            <p:cNvPr id="15" name="文本框 14"/>
            <p:cNvSpPr txBox="1"/>
            <p:nvPr/>
          </p:nvSpPr>
          <p:spPr>
            <a:xfrm>
              <a:off x="2788350" y="1978593"/>
              <a:ext cx="1823407" cy="307777"/>
            </a:xfrm>
            <a:prstGeom prst="rect">
              <a:avLst/>
            </a:prstGeom>
            <a:solidFill>
              <a:schemeClr val="bg2">
                <a:lumMod val="40000"/>
                <a:lumOff val="60000"/>
              </a:schemeClr>
            </a:solidFill>
          </p:spPr>
          <p:txBody>
            <a:bodyPr wrap="square" rtlCol="0">
              <a:spAutoFit/>
            </a:bodyPr>
            <a:lstStyle/>
            <a:p>
              <a:pPr>
                <a:buNone/>
              </a:pPr>
              <a:r>
                <a:rPr lang="zh-CN" altLang="en-US" sz="1400" dirty="0">
                  <a:latin typeface="+mj-ea"/>
                  <a:ea typeface="+mj-ea"/>
                </a:rPr>
                <a:t>用户界面</a:t>
              </a:r>
            </a:p>
          </p:txBody>
        </p:sp>
        <p:sp>
          <p:nvSpPr>
            <p:cNvPr id="16" name="文本框 15"/>
            <p:cNvSpPr txBox="1"/>
            <p:nvPr/>
          </p:nvSpPr>
          <p:spPr>
            <a:xfrm>
              <a:off x="2788348" y="1586881"/>
              <a:ext cx="1823409" cy="307777"/>
            </a:xfrm>
            <a:prstGeom prst="rect">
              <a:avLst/>
            </a:prstGeom>
            <a:solidFill>
              <a:schemeClr val="bg2">
                <a:lumMod val="40000"/>
                <a:lumOff val="60000"/>
              </a:schemeClr>
            </a:solidFill>
          </p:spPr>
          <p:txBody>
            <a:bodyPr wrap="square" rtlCol="0">
              <a:spAutoFit/>
            </a:bodyPr>
            <a:lstStyle/>
            <a:p>
              <a:pPr>
                <a:buNone/>
              </a:pPr>
              <a:r>
                <a:rPr lang="zh-CN" altLang="en-US" sz="1400" dirty="0">
                  <a:latin typeface="+mj-ea"/>
                  <a:ea typeface="+mj-ea"/>
                </a:rPr>
                <a:t>数据处理与服务功能</a:t>
              </a:r>
            </a:p>
          </p:txBody>
        </p:sp>
        <p:sp>
          <p:nvSpPr>
            <p:cNvPr id="17" name="文本框 16"/>
            <p:cNvSpPr txBox="1"/>
            <p:nvPr/>
          </p:nvSpPr>
          <p:spPr>
            <a:xfrm>
              <a:off x="2788348" y="1182348"/>
              <a:ext cx="1823409" cy="307777"/>
            </a:xfrm>
            <a:prstGeom prst="rect">
              <a:avLst/>
            </a:prstGeom>
            <a:solidFill>
              <a:schemeClr val="bg2">
                <a:lumMod val="40000"/>
                <a:lumOff val="60000"/>
              </a:schemeClr>
            </a:solidFill>
          </p:spPr>
          <p:txBody>
            <a:bodyPr wrap="square" rtlCol="0">
              <a:spAutoFit/>
            </a:bodyPr>
            <a:lstStyle/>
            <a:p>
              <a:pPr>
                <a:buNone/>
              </a:pPr>
              <a:r>
                <a:rPr lang="zh-CN" altLang="en-US" sz="1400" dirty="0">
                  <a:latin typeface="+mj-ea"/>
                  <a:ea typeface="+mj-ea"/>
                </a:rPr>
                <a:t>数据与数据关系模型</a:t>
              </a:r>
            </a:p>
          </p:txBody>
        </p:sp>
        <p:sp>
          <p:nvSpPr>
            <p:cNvPr id="18" name="文本框 17"/>
            <p:cNvSpPr txBox="1"/>
            <p:nvPr/>
          </p:nvSpPr>
          <p:spPr>
            <a:xfrm>
              <a:off x="2788348" y="793100"/>
              <a:ext cx="1823409" cy="307777"/>
            </a:xfrm>
            <a:prstGeom prst="rect">
              <a:avLst/>
            </a:prstGeom>
            <a:solidFill>
              <a:schemeClr val="bg2">
                <a:lumMod val="40000"/>
                <a:lumOff val="60000"/>
              </a:schemeClr>
            </a:solidFill>
          </p:spPr>
          <p:txBody>
            <a:bodyPr wrap="square" rtlCol="0">
              <a:spAutoFit/>
            </a:bodyPr>
            <a:lstStyle/>
            <a:p>
              <a:pPr>
                <a:buNone/>
              </a:pPr>
              <a:r>
                <a:rPr lang="zh-CN" altLang="en-US" sz="1400" dirty="0">
                  <a:latin typeface="+mj-ea"/>
                  <a:ea typeface="+mj-ea"/>
                </a:rPr>
                <a:t>数据存储功能</a:t>
              </a:r>
            </a:p>
          </p:txBody>
        </p:sp>
        <p:sp>
          <p:nvSpPr>
            <p:cNvPr id="28" name="矩形 27"/>
            <p:cNvSpPr/>
            <p:nvPr/>
          </p:nvSpPr>
          <p:spPr>
            <a:xfrm>
              <a:off x="2679591" y="715617"/>
              <a:ext cx="2011680" cy="1685677"/>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804063" y="1006356"/>
            <a:ext cx="1175697" cy="1938992"/>
          </a:xfrm>
          <a:prstGeom prst="rect">
            <a:avLst/>
          </a:prstGeom>
          <a:solidFill>
            <a:srgbClr val="7030A0"/>
          </a:solidFill>
        </p:spPr>
        <p:txBody>
          <a:bodyPr wrap="square" rtlCol="0">
            <a:spAutoFit/>
          </a:bodyPr>
          <a:lstStyle/>
          <a:p>
            <a:pPr>
              <a:lnSpc>
                <a:spcPct val="150000"/>
              </a:lnSpc>
              <a:buNone/>
            </a:pPr>
            <a:r>
              <a:rPr lang="zh-CN" altLang="en-US" sz="1600" dirty="0">
                <a:solidFill>
                  <a:schemeClr val="tx1"/>
                </a:solidFill>
                <a:latin typeface="+mj-ea"/>
                <a:ea typeface="+mj-ea"/>
              </a:rPr>
              <a:t>分析产品需求实现所必须的结构支持资源模型</a:t>
            </a:r>
          </a:p>
        </p:txBody>
      </p:sp>
      <p:sp>
        <p:nvSpPr>
          <p:cNvPr id="38" name="文本框 37"/>
          <p:cNvSpPr txBox="1"/>
          <p:nvPr/>
        </p:nvSpPr>
        <p:spPr>
          <a:xfrm>
            <a:off x="4478760" y="996701"/>
            <a:ext cx="1287863" cy="1938992"/>
          </a:xfrm>
          <a:prstGeom prst="rect">
            <a:avLst/>
          </a:prstGeom>
          <a:solidFill>
            <a:srgbClr val="7030A0"/>
          </a:solidFill>
          <a:ln>
            <a:solidFill>
              <a:srgbClr val="7030A0"/>
            </a:solidFill>
          </a:ln>
        </p:spPr>
        <p:txBody>
          <a:bodyPr wrap="square" rtlCol="0">
            <a:spAutoFit/>
          </a:bodyPr>
          <a:lstStyle/>
          <a:p>
            <a:pPr>
              <a:lnSpc>
                <a:spcPct val="150000"/>
              </a:lnSpc>
              <a:buNone/>
            </a:pPr>
            <a:r>
              <a:rPr lang="zh-CN" altLang="en-US" sz="1600" dirty="0">
                <a:solidFill>
                  <a:schemeClr val="tx1"/>
                </a:solidFill>
                <a:latin typeface="+mj-ea"/>
                <a:ea typeface="+mj-ea"/>
              </a:rPr>
              <a:t>设计系统软件结构支持资源模型的组织层次与组织架构</a:t>
            </a:r>
          </a:p>
        </p:txBody>
      </p:sp>
      <p:grpSp>
        <p:nvGrpSpPr>
          <p:cNvPr id="47" name="组合 46"/>
          <p:cNvGrpSpPr/>
          <p:nvPr/>
        </p:nvGrpSpPr>
        <p:grpSpPr>
          <a:xfrm>
            <a:off x="5837379" y="1033250"/>
            <a:ext cx="2746005" cy="1685677"/>
            <a:chOff x="8036294" y="1009542"/>
            <a:chExt cx="2746005" cy="1685677"/>
          </a:xfrm>
        </p:grpSpPr>
        <p:sp>
          <p:nvSpPr>
            <p:cNvPr id="32" name="文本框 31"/>
            <p:cNvSpPr txBox="1"/>
            <p:nvPr/>
          </p:nvSpPr>
          <p:spPr>
            <a:xfrm>
              <a:off x="8116160" y="2327981"/>
              <a:ext cx="1726898" cy="307777"/>
            </a:xfrm>
            <a:prstGeom prst="rect">
              <a:avLst/>
            </a:prstGeom>
            <a:solidFill>
              <a:schemeClr val="bg2">
                <a:lumMod val="40000"/>
                <a:lumOff val="60000"/>
              </a:schemeClr>
            </a:solidFill>
          </p:spPr>
          <p:txBody>
            <a:bodyPr wrap="square" rtlCol="0">
              <a:spAutoFit/>
            </a:bodyPr>
            <a:lstStyle/>
            <a:p>
              <a:pPr>
                <a:buNone/>
              </a:pPr>
              <a:r>
                <a:rPr lang="zh-CN" altLang="en-US" sz="1400" dirty="0">
                  <a:latin typeface="+mj-ea"/>
                  <a:ea typeface="+mj-ea"/>
                </a:rPr>
                <a:t>设计系统用户界面</a:t>
              </a:r>
            </a:p>
          </p:txBody>
        </p:sp>
        <p:sp>
          <p:nvSpPr>
            <p:cNvPr id="33" name="文本框 32"/>
            <p:cNvSpPr txBox="1"/>
            <p:nvPr/>
          </p:nvSpPr>
          <p:spPr>
            <a:xfrm>
              <a:off x="8116162" y="1484426"/>
              <a:ext cx="1726896" cy="307777"/>
            </a:xfrm>
            <a:prstGeom prst="rect">
              <a:avLst/>
            </a:prstGeom>
            <a:solidFill>
              <a:schemeClr val="bg2">
                <a:lumMod val="40000"/>
                <a:lumOff val="60000"/>
              </a:schemeClr>
            </a:solidFill>
          </p:spPr>
          <p:txBody>
            <a:bodyPr wrap="square" rtlCol="0">
              <a:spAutoFit/>
            </a:bodyPr>
            <a:lstStyle/>
            <a:p>
              <a:pPr>
                <a:buNone/>
              </a:pPr>
              <a:r>
                <a:rPr lang="zh-CN" altLang="en-US" sz="1400" dirty="0">
                  <a:latin typeface="+mj-ea"/>
                  <a:ea typeface="+mj-ea"/>
                </a:rPr>
                <a:t>设计系统处理功能</a:t>
              </a:r>
            </a:p>
          </p:txBody>
        </p:sp>
        <p:sp>
          <p:nvSpPr>
            <p:cNvPr id="34" name="文本框 33"/>
            <p:cNvSpPr txBox="1"/>
            <p:nvPr/>
          </p:nvSpPr>
          <p:spPr>
            <a:xfrm>
              <a:off x="8116162" y="1906906"/>
              <a:ext cx="1726896" cy="307777"/>
            </a:xfrm>
            <a:prstGeom prst="rect">
              <a:avLst/>
            </a:prstGeom>
            <a:solidFill>
              <a:schemeClr val="bg2">
                <a:lumMod val="40000"/>
                <a:lumOff val="60000"/>
              </a:schemeClr>
            </a:solidFill>
          </p:spPr>
          <p:txBody>
            <a:bodyPr wrap="square" rtlCol="0">
              <a:spAutoFit/>
            </a:bodyPr>
            <a:lstStyle/>
            <a:p>
              <a:pPr>
                <a:buNone/>
              </a:pPr>
              <a:r>
                <a:rPr lang="zh-CN" altLang="en-US" sz="1400" dirty="0">
                  <a:latin typeface="+mj-ea"/>
                  <a:ea typeface="+mj-ea"/>
                </a:rPr>
                <a:t>设计系统数据模型</a:t>
              </a:r>
            </a:p>
          </p:txBody>
        </p:sp>
        <p:sp>
          <p:nvSpPr>
            <p:cNvPr id="35" name="文本框 34"/>
            <p:cNvSpPr txBox="1"/>
            <p:nvPr/>
          </p:nvSpPr>
          <p:spPr>
            <a:xfrm>
              <a:off x="8116162" y="1062139"/>
              <a:ext cx="1726896" cy="307777"/>
            </a:xfrm>
            <a:prstGeom prst="rect">
              <a:avLst/>
            </a:prstGeom>
            <a:solidFill>
              <a:schemeClr val="bg2">
                <a:lumMod val="40000"/>
                <a:lumOff val="60000"/>
              </a:schemeClr>
            </a:solidFill>
          </p:spPr>
          <p:txBody>
            <a:bodyPr wrap="square" rtlCol="0">
              <a:spAutoFit/>
            </a:bodyPr>
            <a:lstStyle/>
            <a:p>
              <a:pPr>
                <a:buNone/>
              </a:pPr>
              <a:r>
                <a:rPr lang="zh-CN" altLang="en-US" sz="1400" dirty="0">
                  <a:latin typeface="+mj-ea"/>
                  <a:ea typeface="+mj-ea"/>
                </a:rPr>
                <a:t>设计系统储存功能</a:t>
              </a:r>
            </a:p>
          </p:txBody>
        </p:sp>
        <p:sp>
          <p:nvSpPr>
            <p:cNvPr id="39" name="矩形 38"/>
            <p:cNvSpPr/>
            <p:nvPr/>
          </p:nvSpPr>
          <p:spPr>
            <a:xfrm>
              <a:off x="9892044" y="1062139"/>
              <a:ext cx="819499" cy="1569660"/>
            </a:xfrm>
            <a:prstGeom prst="rect">
              <a:avLst/>
            </a:pr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zh-CN" altLang="en-US" sz="1400">
                  <a:solidFill>
                    <a:schemeClr val="bg1">
                      <a:lumMod val="50000"/>
                    </a:schemeClr>
                  </a:solidFill>
                  <a:latin typeface="+mj-ea"/>
                  <a:ea typeface="+mj-ea"/>
                </a:rPr>
                <a:t>设计内在的技术约束控件</a:t>
              </a:r>
              <a:endParaRPr lang="zh-CN" altLang="en-US" sz="1400" dirty="0">
                <a:solidFill>
                  <a:schemeClr val="bg1">
                    <a:lumMod val="50000"/>
                  </a:schemeClr>
                </a:solidFill>
                <a:latin typeface="+mj-ea"/>
                <a:ea typeface="+mj-ea"/>
              </a:endParaRPr>
            </a:p>
          </p:txBody>
        </p:sp>
        <p:sp>
          <p:nvSpPr>
            <p:cNvPr id="46" name="矩形 45"/>
            <p:cNvSpPr/>
            <p:nvPr/>
          </p:nvSpPr>
          <p:spPr>
            <a:xfrm>
              <a:off x="8036294" y="1009542"/>
              <a:ext cx="2746005" cy="1685677"/>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 name="连接符: 肘形 48"/>
          <p:cNvCxnSpPr>
            <a:stCxn id="28" idx="0"/>
            <a:endCxn id="46" idx="0"/>
          </p:cNvCxnSpPr>
          <p:nvPr/>
        </p:nvCxnSpPr>
        <p:spPr>
          <a:xfrm rot="5400000" flipH="1" flipV="1">
            <a:off x="5109213" y="-1061474"/>
            <a:ext cx="6444" cy="4195893"/>
          </a:xfrm>
          <a:prstGeom prst="bentConnector3">
            <a:avLst>
              <a:gd name="adj1" fmla="val 4829981"/>
            </a:avLst>
          </a:prstGeom>
          <a:ln w="28575">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cxnSpLocks/>
          </p:cNvCxnSpPr>
          <p:nvPr/>
        </p:nvCxnSpPr>
        <p:spPr>
          <a:xfrm flipH="1" flipV="1">
            <a:off x="2124318" y="3630034"/>
            <a:ext cx="2" cy="658830"/>
          </a:xfrm>
          <a:prstGeom prst="straightConnector1">
            <a:avLst/>
          </a:prstGeom>
          <a:ln w="1905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10248788" y="1049293"/>
            <a:ext cx="1211664" cy="1988237"/>
          </a:xfrm>
          <a:prstGeom prst="rect">
            <a:avLst/>
          </a:prstGeom>
          <a:solidFill>
            <a:srgbClr val="7030A0"/>
          </a:solidFill>
          <a:ln>
            <a:solidFill>
              <a:srgbClr val="7030A0"/>
            </a:solidFill>
          </a:ln>
        </p:spPr>
        <p:txBody>
          <a:bodyPr wrap="square" rtlCol="0">
            <a:spAutoFit/>
          </a:bodyPr>
          <a:lstStyle/>
          <a:p>
            <a:pPr>
              <a:lnSpc>
                <a:spcPct val="150000"/>
              </a:lnSpc>
              <a:buNone/>
            </a:pPr>
            <a:r>
              <a:rPr lang="zh-CN" altLang="en-US" sz="1600" dirty="0">
                <a:solidFill>
                  <a:schemeClr val="tx1"/>
                </a:solidFill>
                <a:latin typeface="+mj-ea"/>
                <a:ea typeface="+mj-ea"/>
              </a:rPr>
              <a:t>设计验证产品需求和用户需求的测试计划</a:t>
            </a:r>
            <a:endParaRPr lang="en-US" altLang="zh-CN" sz="1600" dirty="0">
              <a:solidFill>
                <a:schemeClr val="tx1"/>
              </a:solidFill>
              <a:latin typeface="+mj-ea"/>
              <a:ea typeface="+mj-ea"/>
            </a:endParaRPr>
          </a:p>
          <a:p>
            <a:pPr>
              <a:lnSpc>
                <a:spcPct val="150000"/>
              </a:lnSpc>
              <a:buNone/>
            </a:pPr>
            <a:endParaRPr lang="zh-CN" altLang="en-US" sz="1600" dirty="0">
              <a:solidFill>
                <a:schemeClr val="tx1"/>
              </a:solidFill>
              <a:latin typeface="+mj-ea"/>
              <a:ea typeface="+mj-ea"/>
            </a:endParaRPr>
          </a:p>
        </p:txBody>
      </p:sp>
      <p:sp>
        <p:nvSpPr>
          <p:cNvPr id="55" name="文本框 54"/>
          <p:cNvSpPr txBox="1"/>
          <p:nvPr/>
        </p:nvSpPr>
        <p:spPr>
          <a:xfrm>
            <a:off x="9135858" y="1281315"/>
            <a:ext cx="1030660" cy="307777"/>
          </a:xfrm>
          <a:prstGeom prst="rect">
            <a:avLst/>
          </a:prstGeom>
          <a:solidFill>
            <a:schemeClr val="bg2">
              <a:lumMod val="40000"/>
              <a:lumOff val="60000"/>
            </a:schemeClr>
          </a:solidFill>
        </p:spPr>
        <p:txBody>
          <a:bodyPr wrap="square" rtlCol="0">
            <a:spAutoFit/>
          </a:bodyPr>
          <a:lstStyle/>
          <a:p>
            <a:pPr>
              <a:buNone/>
            </a:pPr>
            <a:r>
              <a:rPr lang="zh-CN" altLang="en-US" sz="1400" dirty="0">
                <a:latin typeface="+mj-ea"/>
                <a:ea typeface="+mj-ea"/>
              </a:rPr>
              <a:t>测试用例</a:t>
            </a:r>
          </a:p>
        </p:txBody>
      </p:sp>
      <p:sp>
        <p:nvSpPr>
          <p:cNvPr id="56" name="文本框 55"/>
          <p:cNvSpPr txBox="1"/>
          <p:nvPr/>
        </p:nvSpPr>
        <p:spPr>
          <a:xfrm>
            <a:off x="9135858" y="1668075"/>
            <a:ext cx="1030660" cy="307777"/>
          </a:xfrm>
          <a:prstGeom prst="rect">
            <a:avLst/>
          </a:prstGeom>
          <a:solidFill>
            <a:schemeClr val="bg2">
              <a:lumMod val="40000"/>
              <a:lumOff val="60000"/>
            </a:schemeClr>
          </a:solidFill>
        </p:spPr>
        <p:txBody>
          <a:bodyPr wrap="square" rtlCol="0">
            <a:spAutoFit/>
          </a:bodyPr>
          <a:lstStyle/>
          <a:p>
            <a:pPr>
              <a:buNone/>
            </a:pPr>
            <a:r>
              <a:rPr lang="zh-CN" altLang="en-US" sz="1400" dirty="0">
                <a:latin typeface="+mj-ea"/>
                <a:ea typeface="+mj-ea"/>
              </a:rPr>
              <a:t>测试代码</a:t>
            </a:r>
          </a:p>
        </p:txBody>
      </p:sp>
      <p:sp>
        <p:nvSpPr>
          <p:cNvPr id="57" name="矩形 56"/>
          <p:cNvSpPr/>
          <p:nvPr/>
        </p:nvSpPr>
        <p:spPr>
          <a:xfrm>
            <a:off x="9085151" y="1033250"/>
            <a:ext cx="1139144" cy="1685677"/>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箭头连接符 58"/>
          <p:cNvCxnSpPr>
            <a:stCxn id="46" idx="3"/>
            <a:endCxn id="57" idx="1"/>
          </p:cNvCxnSpPr>
          <p:nvPr/>
        </p:nvCxnSpPr>
        <p:spPr>
          <a:xfrm>
            <a:off x="8583384" y="1876089"/>
            <a:ext cx="501767" cy="0"/>
          </a:xfrm>
          <a:prstGeom prst="straightConnector1">
            <a:avLst/>
          </a:prstGeom>
          <a:ln w="28575">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cxnSpLocks/>
          </p:cNvCxnSpPr>
          <p:nvPr/>
        </p:nvCxnSpPr>
        <p:spPr>
          <a:xfrm flipH="1" flipV="1">
            <a:off x="10131280" y="3649814"/>
            <a:ext cx="2" cy="658830"/>
          </a:xfrm>
          <a:prstGeom prst="straightConnector1">
            <a:avLst/>
          </a:prstGeom>
          <a:ln w="1905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10166518" y="5351823"/>
            <a:ext cx="646331" cy="369332"/>
          </a:xfrm>
          <a:prstGeom prst="rect">
            <a:avLst/>
          </a:prstGeom>
          <a:noFill/>
        </p:spPr>
        <p:txBody>
          <a:bodyPr wrap="none" rtlCol="0">
            <a:spAutoFit/>
          </a:bodyPr>
          <a:lstStyle/>
          <a:p>
            <a:pPr>
              <a:buNone/>
            </a:pPr>
            <a:r>
              <a:rPr lang="zh-CN" altLang="en-US" dirty="0">
                <a:latin typeface="+mj-ea"/>
                <a:ea typeface="+mj-ea"/>
              </a:rPr>
              <a:t>分析</a:t>
            </a:r>
          </a:p>
        </p:txBody>
      </p:sp>
      <p:pic>
        <p:nvPicPr>
          <p:cNvPr id="62" name="图片 61"/>
          <p:cNvPicPr>
            <a:picLocks noChangeAspect="1"/>
          </p:cNvPicPr>
          <p:nvPr/>
        </p:nvPicPr>
        <p:blipFill>
          <a:blip r:embed="rId2"/>
          <a:stretch>
            <a:fillRect/>
          </a:stretch>
        </p:blipFill>
        <p:spPr>
          <a:xfrm>
            <a:off x="4478380" y="3885100"/>
            <a:ext cx="3483208" cy="1706538"/>
          </a:xfrm>
          <a:prstGeom prst="rect">
            <a:avLst/>
          </a:prstGeom>
        </p:spPr>
      </p:pic>
      <p:sp>
        <p:nvSpPr>
          <p:cNvPr id="63" name="文本框 62"/>
          <p:cNvSpPr txBox="1"/>
          <p:nvPr/>
        </p:nvSpPr>
        <p:spPr>
          <a:xfrm>
            <a:off x="2134486" y="3801416"/>
            <a:ext cx="1107996" cy="369332"/>
          </a:xfrm>
          <a:prstGeom prst="rect">
            <a:avLst/>
          </a:prstGeom>
          <a:noFill/>
        </p:spPr>
        <p:txBody>
          <a:bodyPr wrap="none" rtlCol="0">
            <a:spAutoFit/>
          </a:bodyPr>
          <a:lstStyle/>
          <a:p>
            <a:pPr>
              <a:buNone/>
            </a:pPr>
            <a:r>
              <a:rPr lang="zh-CN" altLang="en-US" dirty="0">
                <a:latin typeface="+mj-ea"/>
                <a:ea typeface="+mj-ea"/>
              </a:rPr>
              <a:t>工作分解</a:t>
            </a:r>
          </a:p>
        </p:txBody>
      </p:sp>
      <p:sp>
        <p:nvSpPr>
          <p:cNvPr id="64" name="文本框 63"/>
          <p:cNvSpPr txBox="1"/>
          <p:nvPr/>
        </p:nvSpPr>
        <p:spPr>
          <a:xfrm>
            <a:off x="10166518" y="3818749"/>
            <a:ext cx="1107996" cy="369332"/>
          </a:xfrm>
          <a:prstGeom prst="rect">
            <a:avLst/>
          </a:prstGeom>
          <a:noFill/>
        </p:spPr>
        <p:txBody>
          <a:bodyPr wrap="none" rtlCol="0">
            <a:spAutoFit/>
          </a:bodyPr>
          <a:lstStyle/>
          <a:p>
            <a:pPr>
              <a:buNone/>
            </a:pPr>
            <a:r>
              <a:rPr lang="zh-CN" altLang="en-US" dirty="0">
                <a:latin typeface="+mj-ea"/>
                <a:ea typeface="+mj-ea"/>
              </a:rPr>
              <a:t>工作分解</a:t>
            </a:r>
          </a:p>
        </p:txBody>
      </p:sp>
    </p:spTree>
    <p:extLst>
      <p:ext uri="{BB962C8B-B14F-4D97-AF65-F5344CB8AC3E}">
        <p14:creationId xmlns:p14="http://schemas.microsoft.com/office/powerpoint/2010/main" val="39810230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故事地图：在项目中组织用户故事用于开发</a:t>
            </a:r>
          </a:p>
        </p:txBody>
      </p:sp>
      <p:sp>
        <p:nvSpPr>
          <p:cNvPr id="3" name="矩形 2"/>
          <p:cNvSpPr/>
          <p:nvPr/>
        </p:nvSpPr>
        <p:spPr>
          <a:xfrm>
            <a:off x="803528" y="759242"/>
            <a:ext cx="1286285" cy="56605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solidFill>
                  <a:schemeClr val="tx1"/>
                </a:solidFill>
                <a:latin typeface="+mj-ea"/>
                <a:ea typeface="+mj-ea"/>
              </a:rPr>
              <a:t>购物</a:t>
            </a:r>
          </a:p>
        </p:txBody>
      </p:sp>
      <p:sp>
        <p:nvSpPr>
          <p:cNvPr id="4" name="矩形 3"/>
          <p:cNvSpPr/>
          <p:nvPr/>
        </p:nvSpPr>
        <p:spPr>
          <a:xfrm>
            <a:off x="810741" y="1581112"/>
            <a:ext cx="1279073" cy="56605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tx1"/>
                </a:solidFill>
                <a:latin typeface="+mj-ea"/>
                <a:ea typeface="+mj-ea"/>
              </a:rPr>
              <a:t>查找商品</a:t>
            </a:r>
          </a:p>
        </p:txBody>
      </p:sp>
      <p:sp>
        <p:nvSpPr>
          <p:cNvPr id="5" name="矩形 4"/>
          <p:cNvSpPr/>
          <p:nvPr/>
        </p:nvSpPr>
        <p:spPr>
          <a:xfrm>
            <a:off x="2229556" y="1581114"/>
            <a:ext cx="1279073" cy="56605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tx1"/>
                </a:solidFill>
                <a:latin typeface="+mj-ea"/>
                <a:ea typeface="+mj-ea"/>
              </a:rPr>
              <a:t>检视商品</a:t>
            </a:r>
          </a:p>
        </p:txBody>
      </p:sp>
      <p:sp>
        <p:nvSpPr>
          <p:cNvPr id="6" name="矩形 5"/>
          <p:cNvSpPr/>
          <p:nvPr/>
        </p:nvSpPr>
        <p:spPr>
          <a:xfrm>
            <a:off x="3648371" y="1581114"/>
            <a:ext cx="1279073" cy="56605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tx1"/>
                </a:solidFill>
                <a:latin typeface="+mj-ea"/>
                <a:ea typeface="+mj-ea"/>
              </a:rPr>
              <a:t>加入购物车</a:t>
            </a:r>
          </a:p>
        </p:txBody>
      </p:sp>
      <p:sp>
        <p:nvSpPr>
          <p:cNvPr id="7" name="矩形 6"/>
          <p:cNvSpPr/>
          <p:nvPr/>
        </p:nvSpPr>
        <p:spPr>
          <a:xfrm>
            <a:off x="5067186" y="1581113"/>
            <a:ext cx="1279073" cy="56605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tx1"/>
                </a:solidFill>
                <a:latin typeface="+mj-ea"/>
                <a:ea typeface="+mj-ea"/>
              </a:rPr>
              <a:t>注册</a:t>
            </a:r>
          </a:p>
        </p:txBody>
      </p:sp>
      <p:sp>
        <p:nvSpPr>
          <p:cNvPr id="8" name="矩形 7"/>
          <p:cNvSpPr/>
          <p:nvPr/>
        </p:nvSpPr>
        <p:spPr>
          <a:xfrm>
            <a:off x="6480298" y="1581112"/>
            <a:ext cx="1279073" cy="56605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tx1"/>
                </a:solidFill>
                <a:latin typeface="+mj-ea"/>
                <a:ea typeface="+mj-ea"/>
              </a:rPr>
              <a:t>登录</a:t>
            </a:r>
          </a:p>
        </p:txBody>
      </p:sp>
      <p:sp>
        <p:nvSpPr>
          <p:cNvPr id="9" name="矩形 8"/>
          <p:cNvSpPr/>
          <p:nvPr/>
        </p:nvSpPr>
        <p:spPr>
          <a:xfrm>
            <a:off x="7899113" y="1581114"/>
            <a:ext cx="1279073" cy="56605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tx1"/>
                </a:solidFill>
                <a:latin typeface="+mj-ea"/>
                <a:ea typeface="+mj-ea"/>
              </a:rPr>
              <a:t>订单</a:t>
            </a:r>
          </a:p>
        </p:txBody>
      </p:sp>
      <p:sp>
        <p:nvSpPr>
          <p:cNvPr id="10" name="矩形 9"/>
          <p:cNvSpPr/>
          <p:nvPr/>
        </p:nvSpPr>
        <p:spPr>
          <a:xfrm>
            <a:off x="9317928" y="1581114"/>
            <a:ext cx="1279073" cy="56605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tx1"/>
                </a:solidFill>
                <a:latin typeface="+mj-ea"/>
                <a:ea typeface="+mj-ea"/>
              </a:rPr>
              <a:t>支付</a:t>
            </a:r>
          </a:p>
        </p:txBody>
      </p:sp>
      <p:sp>
        <p:nvSpPr>
          <p:cNvPr id="11" name="矩形 10"/>
          <p:cNvSpPr/>
          <p:nvPr/>
        </p:nvSpPr>
        <p:spPr>
          <a:xfrm>
            <a:off x="10736743" y="1581113"/>
            <a:ext cx="1279073" cy="56605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tx1"/>
                </a:solidFill>
                <a:latin typeface="+mj-ea"/>
                <a:ea typeface="+mj-ea"/>
              </a:rPr>
              <a:t>收货</a:t>
            </a:r>
          </a:p>
        </p:txBody>
      </p:sp>
      <p:sp>
        <p:nvSpPr>
          <p:cNvPr id="12" name="矩形 11"/>
          <p:cNvSpPr/>
          <p:nvPr/>
        </p:nvSpPr>
        <p:spPr>
          <a:xfrm>
            <a:off x="810741" y="2477420"/>
            <a:ext cx="1286285" cy="566057"/>
          </a:xfrm>
          <a:prstGeom prst="rect">
            <a:avLst/>
          </a:prstGeom>
          <a:solidFill>
            <a:srgbClr val="CCCC00"/>
          </a:solidFill>
          <a:ln w="9525">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bg1">
                    <a:lumMod val="50000"/>
                  </a:schemeClr>
                </a:solidFill>
                <a:latin typeface="+mj-ea"/>
                <a:ea typeface="+mj-ea"/>
              </a:rPr>
              <a:t>按分类浏览</a:t>
            </a:r>
          </a:p>
        </p:txBody>
      </p:sp>
      <p:sp>
        <p:nvSpPr>
          <p:cNvPr id="13" name="矩形 12"/>
          <p:cNvSpPr/>
          <p:nvPr/>
        </p:nvSpPr>
        <p:spPr>
          <a:xfrm>
            <a:off x="803527" y="3217648"/>
            <a:ext cx="1286285" cy="566057"/>
          </a:xfrm>
          <a:prstGeom prst="rect">
            <a:avLst/>
          </a:prstGeom>
          <a:solidFill>
            <a:srgbClr val="CCCC00"/>
          </a:solidFill>
          <a:ln w="9525">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bg1">
                    <a:lumMod val="50000"/>
                  </a:schemeClr>
                </a:solidFill>
                <a:latin typeface="+mj-ea"/>
                <a:ea typeface="+mj-ea"/>
              </a:rPr>
              <a:t>基本搜索</a:t>
            </a:r>
          </a:p>
        </p:txBody>
      </p:sp>
      <p:sp>
        <p:nvSpPr>
          <p:cNvPr id="14" name="矩形 13"/>
          <p:cNvSpPr/>
          <p:nvPr/>
        </p:nvSpPr>
        <p:spPr>
          <a:xfrm>
            <a:off x="803526" y="3957876"/>
            <a:ext cx="1286285" cy="566057"/>
          </a:xfrm>
          <a:prstGeom prst="rect">
            <a:avLst/>
          </a:prstGeom>
          <a:solidFill>
            <a:srgbClr val="CCCC00"/>
          </a:solidFill>
          <a:ln w="9525">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bg1">
                    <a:lumMod val="50000"/>
                  </a:schemeClr>
                </a:solidFill>
                <a:latin typeface="+mj-ea"/>
                <a:ea typeface="+mj-ea"/>
              </a:rPr>
              <a:t>推荐</a:t>
            </a:r>
          </a:p>
        </p:txBody>
      </p:sp>
      <p:sp>
        <p:nvSpPr>
          <p:cNvPr id="15" name="矩形 14"/>
          <p:cNvSpPr/>
          <p:nvPr/>
        </p:nvSpPr>
        <p:spPr>
          <a:xfrm>
            <a:off x="803525" y="4698104"/>
            <a:ext cx="1286285" cy="566057"/>
          </a:xfrm>
          <a:prstGeom prst="rect">
            <a:avLst/>
          </a:prstGeom>
          <a:solidFill>
            <a:srgbClr val="CCCC00"/>
          </a:solidFill>
          <a:ln w="9525">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bg1">
                    <a:lumMod val="50000"/>
                  </a:schemeClr>
                </a:solidFill>
                <a:latin typeface="+mj-ea"/>
                <a:ea typeface="+mj-ea"/>
              </a:rPr>
              <a:t>高级搜索</a:t>
            </a:r>
          </a:p>
        </p:txBody>
      </p:sp>
      <p:sp>
        <p:nvSpPr>
          <p:cNvPr id="16" name="矩形 15"/>
          <p:cNvSpPr/>
          <p:nvPr/>
        </p:nvSpPr>
        <p:spPr>
          <a:xfrm>
            <a:off x="803524" y="5438332"/>
            <a:ext cx="1286285" cy="566057"/>
          </a:xfrm>
          <a:prstGeom prst="rect">
            <a:avLst/>
          </a:prstGeom>
          <a:solidFill>
            <a:srgbClr val="CCCC00"/>
          </a:solidFill>
          <a:ln w="9525">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bg1">
                    <a:lumMod val="50000"/>
                  </a:schemeClr>
                </a:solidFill>
                <a:latin typeface="+mj-ea"/>
                <a:ea typeface="+mj-ea"/>
              </a:rPr>
              <a:t>？</a:t>
            </a:r>
          </a:p>
        </p:txBody>
      </p:sp>
      <p:sp>
        <p:nvSpPr>
          <p:cNvPr id="17" name="矩形 16"/>
          <p:cNvSpPr/>
          <p:nvPr/>
        </p:nvSpPr>
        <p:spPr>
          <a:xfrm>
            <a:off x="2236771" y="2477420"/>
            <a:ext cx="1286285" cy="566057"/>
          </a:xfrm>
          <a:prstGeom prst="rect">
            <a:avLst/>
          </a:prstGeom>
          <a:solidFill>
            <a:srgbClr val="CCCC00"/>
          </a:solidFill>
          <a:ln w="9525">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bg1">
                    <a:lumMod val="50000"/>
                  </a:schemeClr>
                </a:solidFill>
                <a:latin typeface="+mj-ea"/>
                <a:ea typeface="+mj-ea"/>
              </a:rPr>
              <a:t>察看所选商品详细信息</a:t>
            </a:r>
          </a:p>
        </p:txBody>
      </p:sp>
      <p:sp>
        <p:nvSpPr>
          <p:cNvPr id="18" name="矩形 17"/>
          <p:cNvSpPr/>
          <p:nvPr/>
        </p:nvSpPr>
        <p:spPr>
          <a:xfrm>
            <a:off x="2229557" y="3217648"/>
            <a:ext cx="1286285" cy="566057"/>
          </a:xfrm>
          <a:prstGeom prst="rect">
            <a:avLst/>
          </a:prstGeom>
          <a:solidFill>
            <a:srgbClr val="CCCC00"/>
          </a:solidFill>
          <a:ln w="9525">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bg1">
                    <a:lumMod val="50000"/>
                  </a:schemeClr>
                </a:solidFill>
                <a:latin typeface="+mj-ea"/>
                <a:ea typeface="+mj-ea"/>
              </a:rPr>
              <a:t>比较商品</a:t>
            </a:r>
          </a:p>
        </p:txBody>
      </p:sp>
      <p:sp>
        <p:nvSpPr>
          <p:cNvPr id="19" name="矩形 18"/>
          <p:cNvSpPr/>
          <p:nvPr/>
        </p:nvSpPr>
        <p:spPr>
          <a:xfrm>
            <a:off x="2229556" y="3957876"/>
            <a:ext cx="1286285" cy="566057"/>
          </a:xfrm>
          <a:prstGeom prst="rect">
            <a:avLst/>
          </a:prstGeom>
          <a:solidFill>
            <a:srgbClr val="CCCC00"/>
          </a:solidFill>
          <a:ln w="9525">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bg1">
                    <a:lumMod val="50000"/>
                  </a:schemeClr>
                </a:solidFill>
                <a:latin typeface="+mj-ea"/>
                <a:ea typeface="+mj-ea"/>
              </a:rPr>
              <a:t>收藏</a:t>
            </a:r>
          </a:p>
        </p:txBody>
      </p:sp>
      <p:sp>
        <p:nvSpPr>
          <p:cNvPr id="20" name="矩形 19"/>
          <p:cNvSpPr/>
          <p:nvPr/>
        </p:nvSpPr>
        <p:spPr>
          <a:xfrm>
            <a:off x="5059974" y="2477420"/>
            <a:ext cx="1286285" cy="566057"/>
          </a:xfrm>
          <a:prstGeom prst="rect">
            <a:avLst/>
          </a:prstGeom>
          <a:solidFill>
            <a:srgbClr val="CCCC00"/>
          </a:solidFill>
          <a:ln w="9525">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bg1">
                    <a:lumMod val="50000"/>
                  </a:schemeClr>
                </a:solidFill>
                <a:latin typeface="+mj-ea"/>
                <a:ea typeface="+mj-ea"/>
              </a:rPr>
              <a:t>用普通用户的信息注册</a:t>
            </a:r>
          </a:p>
        </p:txBody>
      </p:sp>
      <p:sp>
        <p:nvSpPr>
          <p:cNvPr id="21" name="矩形 20"/>
          <p:cNvSpPr/>
          <p:nvPr/>
        </p:nvSpPr>
        <p:spPr>
          <a:xfrm>
            <a:off x="5052760" y="3217648"/>
            <a:ext cx="1286285" cy="566057"/>
          </a:xfrm>
          <a:prstGeom prst="rect">
            <a:avLst/>
          </a:prstGeom>
          <a:solidFill>
            <a:srgbClr val="CCCC00"/>
          </a:solidFill>
          <a:ln w="9525">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bg1">
                    <a:lumMod val="50000"/>
                  </a:schemeClr>
                </a:solidFill>
                <a:latin typeface="+mj-ea"/>
                <a:ea typeface="+mj-ea"/>
              </a:rPr>
              <a:t>用 </a:t>
            </a:r>
            <a:r>
              <a:rPr lang="en-US" altLang="zh-CN" sz="1400" dirty="0">
                <a:solidFill>
                  <a:schemeClr val="bg1">
                    <a:lumMod val="50000"/>
                  </a:schemeClr>
                </a:solidFill>
                <a:latin typeface="+mj-ea"/>
                <a:ea typeface="+mj-ea"/>
              </a:rPr>
              <a:t>qq </a:t>
            </a:r>
            <a:r>
              <a:rPr lang="zh-CN" altLang="en-US" sz="1400" dirty="0">
                <a:solidFill>
                  <a:schemeClr val="bg1">
                    <a:lumMod val="50000"/>
                  </a:schemeClr>
                </a:solidFill>
                <a:latin typeface="+mj-ea"/>
                <a:ea typeface="+mj-ea"/>
              </a:rPr>
              <a:t>账号注册</a:t>
            </a:r>
          </a:p>
        </p:txBody>
      </p:sp>
      <p:sp>
        <p:nvSpPr>
          <p:cNvPr id="22" name="矩形 21"/>
          <p:cNvSpPr/>
          <p:nvPr/>
        </p:nvSpPr>
        <p:spPr>
          <a:xfrm>
            <a:off x="5052759" y="3957876"/>
            <a:ext cx="1286285" cy="566057"/>
          </a:xfrm>
          <a:prstGeom prst="rect">
            <a:avLst/>
          </a:prstGeom>
          <a:solidFill>
            <a:srgbClr val="CCCC00"/>
          </a:solidFill>
          <a:ln w="9525">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bg1">
                    <a:lumMod val="50000"/>
                  </a:schemeClr>
                </a:solidFill>
                <a:latin typeface="+mj-ea"/>
                <a:ea typeface="+mj-ea"/>
              </a:rPr>
              <a:t>用新浪账号注册</a:t>
            </a:r>
          </a:p>
        </p:txBody>
      </p:sp>
      <p:sp>
        <p:nvSpPr>
          <p:cNvPr id="23" name="矩形 22"/>
          <p:cNvSpPr/>
          <p:nvPr/>
        </p:nvSpPr>
        <p:spPr>
          <a:xfrm>
            <a:off x="6473086" y="2491654"/>
            <a:ext cx="1286285" cy="566057"/>
          </a:xfrm>
          <a:prstGeom prst="rect">
            <a:avLst/>
          </a:prstGeom>
          <a:solidFill>
            <a:srgbClr val="CCCC00"/>
          </a:solidFill>
          <a:ln w="9525">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bg1">
                    <a:lumMod val="50000"/>
                  </a:schemeClr>
                </a:solidFill>
                <a:latin typeface="+mj-ea"/>
                <a:ea typeface="+mj-ea"/>
              </a:rPr>
              <a:t>用普通账号登录</a:t>
            </a:r>
          </a:p>
        </p:txBody>
      </p:sp>
      <p:sp>
        <p:nvSpPr>
          <p:cNvPr id="24" name="矩形 23"/>
          <p:cNvSpPr/>
          <p:nvPr/>
        </p:nvSpPr>
        <p:spPr>
          <a:xfrm>
            <a:off x="6465872" y="3231882"/>
            <a:ext cx="1286285" cy="566057"/>
          </a:xfrm>
          <a:prstGeom prst="rect">
            <a:avLst/>
          </a:prstGeom>
          <a:solidFill>
            <a:srgbClr val="CCCC00"/>
          </a:solidFill>
          <a:ln w="9525">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bg1">
                    <a:lumMod val="50000"/>
                  </a:schemeClr>
                </a:solidFill>
                <a:latin typeface="+mj-ea"/>
                <a:ea typeface="+mj-ea"/>
              </a:rPr>
              <a:t>用 </a:t>
            </a:r>
            <a:r>
              <a:rPr lang="en-US" altLang="zh-CN" sz="1400" dirty="0">
                <a:solidFill>
                  <a:schemeClr val="bg1">
                    <a:lumMod val="50000"/>
                  </a:schemeClr>
                </a:solidFill>
                <a:latin typeface="+mj-ea"/>
                <a:ea typeface="+mj-ea"/>
              </a:rPr>
              <a:t>qq </a:t>
            </a:r>
            <a:r>
              <a:rPr lang="zh-CN" altLang="en-US" sz="1400" dirty="0">
                <a:solidFill>
                  <a:schemeClr val="bg1">
                    <a:lumMod val="50000"/>
                  </a:schemeClr>
                </a:solidFill>
                <a:latin typeface="+mj-ea"/>
                <a:ea typeface="+mj-ea"/>
              </a:rPr>
              <a:t>账号登录</a:t>
            </a:r>
          </a:p>
        </p:txBody>
      </p:sp>
      <p:sp>
        <p:nvSpPr>
          <p:cNvPr id="25" name="矩形 24"/>
          <p:cNvSpPr/>
          <p:nvPr/>
        </p:nvSpPr>
        <p:spPr>
          <a:xfrm>
            <a:off x="6465871" y="3972110"/>
            <a:ext cx="1286285" cy="566057"/>
          </a:xfrm>
          <a:prstGeom prst="rect">
            <a:avLst/>
          </a:prstGeom>
          <a:solidFill>
            <a:srgbClr val="CCCC00"/>
          </a:solidFill>
          <a:ln w="9525">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bg1">
                    <a:lumMod val="50000"/>
                  </a:schemeClr>
                </a:solidFill>
                <a:latin typeface="+mj-ea"/>
                <a:ea typeface="+mj-ea"/>
              </a:rPr>
              <a:t>用新浪帐号登录</a:t>
            </a:r>
          </a:p>
        </p:txBody>
      </p:sp>
      <p:sp>
        <p:nvSpPr>
          <p:cNvPr id="26" name="矩形 25"/>
          <p:cNvSpPr/>
          <p:nvPr/>
        </p:nvSpPr>
        <p:spPr>
          <a:xfrm>
            <a:off x="9325143" y="2453553"/>
            <a:ext cx="1286285" cy="566057"/>
          </a:xfrm>
          <a:prstGeom prst="rect">
            <a:avLst/>
          </a:prstGeom>
          <a:solidFill>
            <a:srgbClr val="CCCC00"/>
          </a:solidFill>
          <a:ln w="9525">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bg1">
                    <a:lumMod val="50000"/>
                  </a:schemeClr>
                </a:solidFill>
                <a:latin typeface="+mj-ea"/>
                <a:ea typeface="+mj-ea"/>
              </a:rPr>
              <a:t>货到付款</a:t>
            </a:r>
          </a:p>
        </p:txBody>
      </p:sp>
      <p:sp>
        <p:nvSpPr>
          <p:cNvPr id="27" name="矩形 26"/>
          <p:cNvSpPr/>
          <p:nvPr/>
        </p:nvSpPr>
        <p:spPr>
          <a:xfrm>
            <a:off x="9317929" y="3193781"/>
            <a:ext cx="1286285" cy="566057"/>
          </a:xfrm>
          <a:prstGeom prst="rect">
            <a:avLst/>
          </a:prstGeom>
          <a:solidFill>
            <a:srgbClr val="CCCC00"/>
          </a:solidFill>
          <a:ln w="9525">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bg1">
                    <a:lumMod val="50000"/>
                  </a:schemeClr>
                </a:solidFill>
                <a:latin typeface="+mj-ea"/>
                <a:ea typeface="+mj-ea"/>
              </a:rPr>
              <a:t>用银联卡支付</a:t>
            </a:r>
          </a:p>
        </p:txBody>
      </p:sp>
      <p:sp>
        <p:nvSpPr>
          <p:cNvPr id="28" name="矩形 27"/>
          <p:cNvSpPr/>
          <p:nvPr/>
        </p:nvSpPr>
        <p:spPr>
          <a:xfrm>
            <a:off x="9317928" y="3934009"/>
            <a:ext cx="1286285" cy="566057"/>
          </a:xfrm>
          <a:prstGeom prst="rect">
            <a:avLst/>
          </a:prstGeom>
          <a:solidFill>
            <a:srgbClr val="CCCC00"/>
          </a:solidFill>
          <a:ln w="9525">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bg1">
                    <a:lumMod val="50000"/>
                  </a:schemeClr>
                </a:solidFill>
                <a:latin typeface="+mj-ea"/>
                <a:ea typeface="+mj-ea"/>
              </a:rPr>
              <a:t>用支付宝支付</a:t>
            </a:r>
          </a:p>
        </p:txBody>
      </p:sp>
      <p:sp>
        <p:nvSpPr>
          <p:cNvPr id="29" name="矩形 28"/>
          <p:cNvSpPr/>
          <p:nvPr/>
        </p:nvSpPr>
        <p:spPr>
          <a:xfrm>
            <a:off x="10743958" y="2453553"/>
            <a:ext cx="1286285" cy="566057"/>
          </a:xfrm>
          <a:prstGeom prst="rect">
            <a:avLst/>
          </a:prstGeom>
          <a:solidFill>
            <a:srgbClr val="CCCC00"/>
          </a:solidFill>
          <a:ln w="9525">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bg1">
                    <a:lumMod val="50000"/>
                  </a:schemeClr>
                </a:solidFill>
                <a:latin typeface="+mj-ea"/>
                <a:ea typeface="+mj-ea"/>
              </a:rPr>
              <a:t>邮政本地服务</a:t>
            </a:r>
          </a:p>
        </p:txBody>
      </p:sp>
      <p:sp>
        <p:nvSpPr>
          <p:cNvPr id="30" name="矩形 29"/>
          <p:cNvSpPr/>
          <p:nvPr/>
        </p:nvSpPr>
        <p:spPr>
          <a:xfrm>
            <a:off x="10736744" y="3193781"/>
            <a:ext cx="1286285" cy="566057"/>
          </a:xfrm>
          <a:prstGeom prst="rect">
            <a:avLst/>
          </a:prstGeom>
          <a:solidFill>
            <a:srgbClr val="CCCC00"/>
          </a:solidFill>
          <a:ln w="9525">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bg1">
                    <a:lumMod val="50000"/>
                  </a:schemeClr>
                </a:solidFill>
                <a:latin typeface="+mj-ea"/>
                <a:ea typeface="+mj-ea"/>
              </a:rPr>
              <a:t>快递公司本地服务</a:t>
            </a:r>
          </a:p>
        </p:txBody>
      </p:sp>
      <p:sp>
        <p:nvSpPr>
          <p:cNvPr id="31" name="矩形 30"/>
          <p:cNvSpPr/>
          <p:nvPr/>
        </p:nvSpPr>
        <p:spPr>
          <a:xfrm>
            <a:off x="10736743" y="3934009"/>
            <a:ext cx="1286285" cy="566057"/>
          </a:xfrm>
          <a:prstGeom prst="rect">
            <a:avLst/>
          </a:prstGeom>
          <a:solidFill>
            <a:srgbClr val="CCCC00"/>
          </a:solidFill>
          <a:ln w="9525">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bg1">
                    <a:lumMod val="50000"/>
                  </a:schemeClr>
                </a:solidFill>
                <a:latin typeface="+mj-ea"/>
                <a:ea typeface="+mj-ea"/>
              </a:rPr>
              <a:t>邮政海外服务</a:t>
            </a:r>
          </a:p>
        </p:txBody>
      </p:sp>
      <p:sp>
        <p:nvSpPr>
          <p:cNvPr id="32" name="矩形 31"/>
          <p:cNvSpPr/>
          <p:nvPr/>
        </p:nvSpPr>
        <p:spPr>
          <a:xfrm>
            <a:off x="3633944" y="2477420"/>
            <a:ext cx="1286285" cy="566057"/>
          </a:xfrm>
          <a:prstGeom prst="rect">
            <a:avLst/>
          </a:prstGeom>
          <a:solidFill>
            <a:srgbClr val="CCCC00"/>
          </a:solidFill>
          <a:ln w="9525">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bg1">
                    <a:lumMod val="50000"/>
                  </a:schemeClr>
                </a:solidFill>
                <a:latin typeface="+mj-ea"/>
                <a:ea typeface="+mj-ea"/>
              </a:rPr>
              <a:t>加入购物车</a:t>
            </a:r>
          </a:p>
        </p:txBody>
      </p:sp>
      <p:sp>
        <p:nvSpPr>
          <p:cNvPr id="33" name="矩形 32"/>
          <p:cNvSpPr/>
          <p:nvPr/>
        </p:nvSpPr>
        <p:spPr>
          <a:xfrm>
            <a:off x="7899113" y="2477420"/>
            <a:ext cx="1286285" cy="566057"/>
          </a:xfrm>
          <a:prstGeom prst="rect">
            <a:avLst/>
          </a:prstGeom>
          <a:solidFill>
            <a:srgbClr val="CCCC00"/>
          </a:solidFill>
          <a:ln w="9525">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bg1">
                    <a:lumMod val="50000"/>
                  </a:schemeClr>
                </a:solidFill>
                <a:latin typeface="+mj-ea"/>
                <a:ea typeface="+mj-ea"/>
              </a:rPr>
              <a:t>下订单</a:t>
            </a:r>
          </a:p>
        </p:txBody>
      </p:sp>
      <p:sp>
        <p:nvSpPr>
          <p:cNvPr id="34" name="矩形 33"/>
          <p:cNvSpPr/>
          <p:nvPr/>
        </p:nvSpPr>
        <p:spPr>
          <a:xfrm>
            <a:off x="7899113" y="3217647"/>
            <a:ext cx="1286285" cy="566057"/>
          </a:xfrm>
          <a:prstGeom prst="rect">
            <a:avLst/>
          </a:prstGeom>
          <a:solidFill>
            <a:srgbClr val="CCCC00"/>
          </a:solidFill>
          <a:ln w="9525">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sz="1400" dirty="0">
                <a:solidFill>
                  <a:schemeClr val="bg1">
                    <a:lumMod val="50000"/>
                  </a:schemeClr>
                </a:solidFill>
                <a:latin typeface="+mj-ea"/>
                <a:ea typeface="+mj-ea"/>
              </a:rPr>
              <a:t>用以往订单的信息下订单</a:t>
            </a:r>
          </a:p>
        </p:txBody>
      </p:sp>
      <p:cxnSp>
        <p:nvCxnSpPr>
          <p:cNvPr id="36" name="直接连接符 35"/>
          <p:cNvCxnSpPr>
            <a:cxnSpLocks/>
          </p:cNvCxnSpPr>
          <p:nvPr/>
        </p:nvCxnSpPr>
        <p:spPr>
          <a:xfrm>
            <a:off x="2158802" y="1581112"/>
            <a:ext cx="1" cy="500198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a:cxnSpLocks/>
          </p:cNvCxnSpPr>
          <p:nvPr/>
        </p:nvCxnSpPr>
        <p:spPr>
          <a:xfrm>
            <a:off x="3574138" y="1581111"/>
            <a:ext cx="1" cy="500198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a:cxnSpLocks/>
          </p:cNvCxnSpPr>
          <p:nvPr/>
        </p:nvCxnSpPr>
        <p:spPr>
          <a:xfrm>
            <a:off x="4995967" y="1581111"/>
            <a:ext cx="1" cy="500198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a:cxnSpLocks/>
          </p:cNvCxnSpPr>
          <p:nvPr/>
        </p:nvCxnSpPr>
        <p:spPr>
          <a:xfrm>
            <a:off x="6416128" y="1581111"/>
            <a:ext cx="1" cy="500198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a:cxnSpLocks/>
          </p:cNvCxnSpPr>
          <p:nvPr/>
        </p:nvCxnSpPr>
        <p:spPr>
          <a:xfrm>
            <a:off x="7852535" y="1581111"/>
            <a:ext cx="1" cy="500198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a:cxnSpLocks/>
          </p:cNvCxnSpPr>
          <p:nvPr/>
        </p:nvCxnSpPr>
        <p:spPr>
          <a:xfrm>
            <a:off x="9258877" y="1581110"/>
            <a:ext cx="1" cy="500198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a:cxnSpLocks/>
          </p:cNvCxnSpPr>
          <p:nvPr/>
        </p:nvCxnSpPr>
        <p:spPr>
          <a:xfrm>
            <a:off x="10688578" y="1581110"/>
            <a:ext cx="1" cy="500198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cxnSpLocks/>
          </p:cNvCxnSpPr>
          <p:nvPr/>
        </p:nvCxnSpPr>
        <p:spPr>
          <a:xfrm>
            <a:off x="803524" y="2294097"/>
            <a:ext cx="11226719" cy="10692"/>
          </a:xfrm>
          <a:prstGeom prst="line">
            <a:avLst/>
          </a:prstGeom>
          <a:ln w="57150">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46" name="Picture 2" descr="C:\Users\t-dantay\Documents\First24\calendar1.png"/>
          <p:cNvPicPr>
            <a:picLocks noChangeAspect="1" noChangeArrowheads="1"/>
          </p:cNvPicPr>
          <p:nvPr>
            <p:custDataLst>
              <p:custData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93643" y="2053659"/>
            <a:ext cx="336914" cy="342178"/>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p:cNvSpPr txBox="1"/>
          <p:nvPr/>
        </p:nvSpPr>
        <p:spPr>
          <a:xfrm>
            <a:off x="-49283" y="2353154"/>
            <a:ext cx="800219" cy="276999"/>
          </a:xfrm>
          <a:prstGeom prst="rect">
            <a:avLst/>
          </a:prstGeom>
          <a:noFill/>
        </p:spPr>
        <p:txBody>
          <a:bodyPr wrap="none" rtlCol="0">
            <a:spAutoFit/>
          </a:bodyPr>
          <a:lstStyle/>
          <a:p>
            <a:pPr>
              <a:buNone/>
            </a:pPr>
            <a:r>
              <a:rPr lang="zh-CN" altLang="en-US" sz="1200" dirty="0">
                <a:latin typeface="+mj-ea"/>
                <a:ea typeface="+mj-ea"/>
              </a:rPr>
              <a:t>待定版本</a:t>
            </a:r>
          </a:p>
        </p:txBody>
      </p:sp>
    </p:spTree>
    <p:extLst>
      <p:ext uri="{BB962C8B-B14F-4D97-AF65-F5344CB8AC3E}">
        <p14:creationId xmlns:p14="http://schemas.microsoft.com/office/powerpoint/2010/main" val="423641775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a:t>
            </a:r>
            <a:r>
              <a:rPr lang="zh-CN" altLang="en-US" dirty="0"/>
              <a:t>故事地图的一般结构构成</a:t>
            </a:r>
          </a:p>
        </p:txBody>
      </p:sp>
      <p:pic>
        <p:nvPicPr>
          <p:cNvPr id="86" name="图片 85"/>
          <p:cNvPicPr>
            <a:picLocks noChangeAspect="1"/>
          </p:cNvPicPr>
          <p:nvPr/>
        </p:nvPicPr>
        <p:blipFill>
          <a:blip r:embed="rId10"/>
          <a:stretch>
            <a:fillRect/>
          </a:stretch>
        </p:blipFill>
        <p:spPr>
          <a:xfrm>
            <a:off x="2861559" y="2328566"/>
            <a:ext cx="6423103" cy="3213154"/>
          </a:xfrm>
          <a:prstGeom prst="rect">
            <a:avLst/>
          </a:prstGeom>
        </p:spPr>
      </p:pic>
      <p:grpSp>
        <p:nvGrpSpPr>
          <p:cNvPr id="14" name="StickyNote"/>
          <p:cNvGrpSpPr/>
          <p:nvPr>
            <p:custDataLst>
              <p:custData r:id="rId1"/>
            </p:custDataLst>
          </p:nvPr>
        </p:nvGrpSpPr>
        <p:grpSpPr>
          <a:xfrm>
            <a:off x="9429075" y="703030"/>
            <a:ext cx="2615907" cy="1906987"/>
            <a:chOff x="3781754" y="2629127"/>
            <a:chExt cx="1476046" cy="1435526"/>
          </a:xfrm>
        </p:grpSpPr>
        <p:sp>
          <p:nvSpPr>
            <p:cNvPr id="15" name="Content"/>
            <p:cNvSpPr/>
            <p:nvPr/>
          </p:nvSpPr>
          <p:spPr>
            <a:xfrm>
              <a:off x="3781754" y="2743200"/>
              <a:ext cx="1476046" cy="1321453"/>
            </a:xfrm>
            <a:prstGeom prst="rect">
              <a:avLst/>
            </a:prstGeom>
            <a:solidFill>
              <a:srgbClr val="00B050"/>
            </a:solidFill>
            <a:ln w="3175">
              <a:solidFill>
                <a:schemeClr val="accent1">
                  <a:lumMod val="20000"/>
                  <a:lumOff val="80000"/>
                </a:scheme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Autofit/>
            </a:bodyPr>
            <a:lstStyle/>
            <a:p>
              <a:pPr>
                <a:buNone/>
              </a:pPr>
              <a:endParaRPr lang="en-US" altLang="zh-CN" sz="1300" b="1" dirty="0">
                <a:solidFill>
                  <a:schemeClr val="tx1"/>
                </a:solidFill>
                <a:latin typeface="+mj-ea"/>
                <a:ea typeface="+mj-ea"/>
                <a:cs typeface="Segoe UI" pitchFamily="34" charset="0"/>
              </a:endParaRPr>
            </a:p>
            <a:p>
              <a:pPr marL="171450" indent="-171450">
                <a:buFont typeface="Wingdings" panose="05000000000000000000" pitchFamily="2" charset="2"/>
                <a:buChar char="l"/>
              </a:pPr>
              <a:r>
                <a:rPr lang="zh-CN" altLang="en-US" sz="1300" b="1" dirty="0">
                  <a:solidFill>
                    <a:schemeClr val="tx1"/>
                  </a:solidFill>
                  <a:latin typeface="+mj-ea"/>
                  <a:ea typeface="+mj-ea"/>
                  <a:cs typeface="Segoe UI" pitchFamily="34" charset="0"/>
                </a:rPr>
                <a:t>概述：为了一个大的目标所要进行的一批任务；</a:t>
              </a:r>
              <a:endParaRPr lang="en-US" altLang="zh-CN" sz="1300" b="1" dirty="0">
                <a:solidFill>
                  <a:schemeClr val="tx1"/>
                </a:solidFill>
                <a:latin typeface="+mj-ea"/>
                <a:ea typeface="+mj-ea"/>
                <a:cs typeface="Segoe UI" pitchFamily="34" charset="0"/>
              </a:endParaRPr>
            </a:p>
            <a:p>
              <a:pPr marL="171450" indent="-171450">
                <a:buFont typeface="Wingdings" panose="05000000000000000000" pitchFamily="2" charset="2"/>
                <a:buChar char="l"/>
              </a:pPr>
              <a:r>
                <a:rPr lang="zh-CN" altLang="en-US" sz="1300" b="1" dirty="0">
                  <a:solidFill>
                    <a:schemeClr val="tx1"/>
                  </a:solidFill>
                  <a:latin typeface="+mj-ea"/>
                  <a:ea typeface="+mj-ea"/>
                  <a:cs typeface="Segoe UI" pitchFamily="34" charset="0"/>
                </a:rPr>
                <a:t>职能：我希望在可以休息前完成这项任务；</a:t>
              </a:r>
              <a:endParaRPr lang="en-US" altLang="zh-CN" sz="1300" b="1" dirty="0">
                <a:solidFill>
                  <a:schemeClr val="tx1"/>
                </a:solidFill>
                <a:latin typeface="+mj-ea"/>
                <a:ea typeface="+mj-ea"/>
                <a:cs typeface="Segoe UI" pitchFamily="34" charset="0"/>
              </a:endParaRPr>
            </a:p>
            <a:p>
              <a:pPr marL="171450" indent="-171450">
                <a:buFont typeface="Wingdings" panose="05000000000000000000" pitchFamily="2" charset="2"/>
                <a:buChar char="l"/>
              </a:pPr>
              <a:r>
                <a:rPr lang="zh-CN" altLang="en-US" sz="1300" b="1" dirty="0">
                  <a:solidFill>
                    <a:schemeClr val="tx1"/>
                  </a:solidFill>
                  <a:latin typeface="+mj-ea"/>
                  <a:ea typeface="+mj-ea"/>
                  <a:cs typeface="Segoe UI" pitchFamily="34" charset="0"/>
                </a:rPr>
                <a:t>子职能：用于支持更大任务的小东西。</a:t>
              </a:r>
              <a:endParaRPr lang="en-US" sz="1300" b="1" dirty="0">
                <a:solidFill>
                  <a:schemeClr val="tx1"/>
                </a:solidFill>
                <a:latin typeface="+mj-ea"/>
                <a:ea typeface="+mj-ea"/>
                <a:cs typeface="Segoe UI" pitchFamily="34" charset="0"/>
              </a:endParaRPr>
            </a:p>
          </p:txBody>
        </p:sp>
        <p:sp>
          <p:nvSpPr>
            <p:cNvPr id="16" name="Tape"/>
            <p:cNvSpPr/>
            <p:nvPr/>
          </p:nvSpPr>
          <p:spPr>
            <a:xfrm>
              <a:off x="4190259" y="2629127"/>
              <a:ext cx="670161"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r>
                <a:rPr kumimoji="0" lang="zh-CN" altLang="en-US" sz="1200" b="0" i="0" u="none" strike="noStrike" kern="0" cap="none" spc="0" normalizeH="0" baseline="0" noProof="0" dirty="0">
                  <a:ln>
                    <a:noFill/>
                  </a:ln>
                  <a:solidFill>
                    <a:schemeClr val="tx1"/>
                  </a:solidFill>
                  <a:effectLst/>
                  <a:uLnTx/>
                  <a:uFillTx/>
                  <a:latin typeface="+mj-ea"/>
                  <a:ea typeface="+mj-ea"/>
                  <a:cs typeface="+mn-cs"/>
                </a:rPr>
                <a:t>目标等级</a:t>
              </a:r>
              <a:endParaRPr kumimoji="0" lang="en-US" sz="1200" b="0" i="0" u="none" strike="noStrike" kern="0" cap="none" spc="0" normalizeH="0" baseline="0" noProof="0" dirty="0">
                <a:ln>
                  <a:noFill/>
                </a:ln>
                <a:solidFill>
                  <a:schemeClr val="tx1"/>
                </a:solidFill>
                <a:effectLst/>
                <a:uLnTx/>
                <a:uFillTx/>
                <a:latin typeface="+mj-ea"/>
                <a:ea typeface="+mj-ea"/>
                <a:cs typeface="+mn-cs"/>
              </a:endParaRPr>
            </a:p>
          </p:txBody>
        </p:sp>
      </p:grpSp>
      <p:grpSp>
        <p:nvGrpSpPr>
          <p:cNvPr id="5" name="组合 4"/>
          <p:cNvGrpSpPr/>
          <p:nvPr/>
        </p:nvGrpSpPr>
        <p:grpSpPr>
          <a:xfrm>
            <a:off x="245652" y="2662400"/>
            <a:ext cx="3051926" cy="2386709"/>
            <a:chOff x="245652" y="2662400"/>
            <a:chExt cx="3051926" cy="2386709"/>
          </a:xfrm>
        </p:grpSpPr>
        <p:grpSp>
          <p:nvGrpSpPr>
            <p:cNvPr id="23" name="StickyNote"/>
            <p:cNvGrpSpPr/>
            <p:nvPr>
              <p:custDataLst>
                <p:custData r:id="rId8"/>
              </p:custDataLst>
            </p:nvPr>
          </p:nvGrpSpPr>
          <p:grpSpPr>
            <a:xfrm>
              <a:off x="245652" y="2662400"/>
              <a:ext cx="1884012" cy="2386709"/>
              <a:chOff x="3886200" y="2629127"/>
              <a:chExt cx="1392205" cy="1796648"/>
            </a:xfrm>
          </p:grpSpPr>
          <p:sp>
            <p:nvSpPr>
              <p:cNvPr id="24" name="Content"/>
              <p:cNvSpPr/>
              <p:nvPr/>
            </p:nvSpPr>
            <p:spPr>
              <a:xfrm>
                <a:off x="3886200" y="2743199"/>
                <a:ext cx="1392205" cy="1682576"/>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lnSpcReduction="10000"/>
              </a:bodyPr>
              <a:lstStyle/>
              <a:p>
                <a:pPr>
                  <a:buNone/>
                </a:pPr>
                <a:endParaRPr lang="en-US" altLang="zh-CN" sz="1200" dirty="0">
                  <a:solidFill>
                    <a:sysClr val="windowText" lastClr="000000"/>
                  </a:solidFill>
                  <a:latin typeface="+mj-ea"/>
                  <a:ea typeface="+mj-ea"/>
                  <a:cs typeface="Segoe UI" pitchFamily="34" charset="0"/>
                </a:endParaRPr>
              </a:p>
              <a:p>
                <a:pPr marL="171450" indent="-171450"/>
                <a:r>
                  <a:rPr lang="zh-CN" altLang="en-US" sz="1200" dirty="0">
                    <a:solidFill>
                      <a:sysClr val="windowText" lastClr="000000"/>
                    </a:solidFill>
                    <a:latin typeface="+mj-ea"/>
                    <a:ea typeface="+mj-ea"/>
                    <a:cs typeface="Segoe UI" pitchFamily="34" charset="0"/>
                  </a:rPr>
                  <a:t>高级别的活动与任务给出了故事地图的骨架结构，骨架节点按照讲述故事情节的方式排列。</a:t>
                </a:r>
                <a:endParaRPr lang="en-US" altLang="zh-CN" sz="1200" dirty="0">
                  <a:solidFill>
                    <a:sysClr val="windowText" lastClr="000000"/>
                  </a:solidFill>
                  <a:latin typeface="+mj-ea"/>
                  <a:ea typeface="+mj-ea"/>
                  <a:cs typeface="Segoe UI" pitchFamily="34" charset="0"/>
                </a:endParaRPr>
              </a:p>
              <a:p>
                <a:pPr marL="171450" indent="-171450"/>
                <a:r>
                  <a:rPr lang="zh-CN" altLang="en-US" sz="1200" dirty="0">
                    <a:solidFill>
                      <a:sysClr val="windowText" lastClr="000000"/>
                    </a:solidFill>
                    <a:latin typeface="+mj-ea"/>
                    <a:ea typeface="+mj-ea"/>
                    <a:cs typeface="Segoe UI" pitchFamily="34" charset="0"/>
                  </a:rPr>
                  <a:t>更小的子任务、细节和变量等放置在与骨架节点相连的分支之下。</a:t>
                </a:r>
                <a:endParaRPr lang="en-US" altLang="zh-CN" sz="1200" dirty="0">
                  <a:solidFill>
                    <a:sysClr val="windowText" lastClr="000000"/>
                  </a:solidFill>
                  <a:latin typeface="+mj-ea"/>
                  <a:ea typeface="+mj-ea"/>
                  <a:cs typeface="Segoe UI" pitchFamily="34" charset="0"/>
                </a:endParaRPr>
              </a:p>
              <a:p>
                <a:pPr marL="171450" indent="-171450"/>
                <a:r>
                  <a:rPr lang="zh-CN" altLang="en-US" sz="1200" dirty="0">
                    <a:solidFill>
                      <a:sysClr val="windowText" lastClr="000000"/>
                    </a:solidFill>
                    <a:latin typeface="+mj-ea"/>
                    <a:ea typeface="+mj-ea"/>
                    <a:cs typeface="Segoe UI" pitchFamily="34" charset="0"/>
                  </a:rPr>
                  <a:t>在必要的（复杂）情况下，骨架还可以增加层次。</a:t>
                </a:r>
                <a:endParaRPr lang="en-US" altLang="zh-CN" sz="1200" dirty="0">
                  <a:solidFill>
                    <a:sysClr val="windowText" lastClr="000000"/>
                  </a:solidFill>
                  <a:latin typeface="+mj-ea"/>
                  <a:ea typeface="+mj-ea"/>
                  <a:cs typeface="Segoe UI" pitchFamily="34" charset="0"/>
                </a:endParaRPr>
              </a:p>
              <a:p>
                <a:pPr>
                  <a:buNone/>
                </a:pPr>
                <a:endParaRPr lang="en-US" sz="1200" dirty="0">
                  <a:solidFill>
                    <a:sysClr val="windowText" lastClr="000000"/>
                  </a:solidFill>
                  <a:latin typeface="+mj-ea"/>
                  <a:ea typeface="+mj-ea"/>
                  <a:cs typeface="Segoe UI" pitchFamily="34" charset="0"/>
                </a:endParaRPr>
              </a:p>
            </p:txBody>
          </p:sp>
          <p:sp>
            <p:nvSpPr>
              <p:cNvPr id="25" name="Tape"/>
              <p:cNvSpPr/>
              <p:nvPr/>
            </p:nvSpPr>
            <p:spPr>
              <a:xfrm>
                <a:off x="4236919" y="2629127"/>
                <a:ext cx="670161"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r>
                  <a:rPr kumimoji="0" lang="zh-CN" altLang="en-US" sz="1200" b="0" i="0" u="none" strike="noStrike" kern="0" cap="none" spc="0" normalizeH="0" baseline="0" noProof="0" dirty="0">
                    <a:ln>
                      <a:noFill/>
                    </a:ln>
                    <a:solidFill>
                      <a:schemeClr val="tx1"/>
                    </a:solidFill>
                    <a:effectLst/>
                    <a:uLnTx/>
                    <a:uFillTx/>
                    <a:latin typeface="+mj-ea"/>
                    <a:ea typeface="+mj-ea"/>
                    <a:cs typeface="+mn-cs"/>
                  </a:rPr>
                  <a:t>骨架</a:t>
                </a:r>
                <a:endParaRPr kumimoji="0" lang="en-US" sz="1200" b="0" i="0" u="none" strike="noStrike" kern="0" cap="none" spc="0" normalizeH="0" baseline="0" noProof="0" dirty="0">
                  <a:ln>
                    <a:noFill/>
                  </a:ln>
                  <a:solidFill>
                    <a:schemeClr val="tx1"/>
                  </a:solidFill>
                  <a:effectLst/>
                  <a:uLnTx/>
                  <a:uFillTx/>
                  <a:latin typeface="+mj-ea"/>
                  <a:ea typeface="+mj-ea"/>
                  <a:cs typeface="+mn-cs"/>
                </a:endParaRPr>
              </a:p>
            </p:txBody>
          </p:sp>
        </p:grpSp>
        <p:cxnSp>
          <p:nvCxnSpPr>
            <p:cNvPr id="34" name="直接箭头连接符 33"/>
            <p:cNvCxnSpPr>
              <a:cxnSpLocks/>
            </p:cNvCxnSpPr>
            <p:nvPr/>
          </p:nvCxnSpPr>
          <p:spPr>
            <a:xfrm flipV="1">
              <a:off x="2129664" y="3193980"/>
              <a:ext cx="1167914" cy="642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9284662" y="3147221"/>
            <a:ext cx="2682677" cy="1566292"/>
            <a:chOff x="9284662" y="3147221"/>
            <a:chExt cx="2682677" cy="1566292"/>
          </a:xfrm>
        </p:grpSpPr>
        <p:grpSp>
          <p:nvGrpSpPr>
            <p:cNvPr id="29" name="StickyNote"/>
            <p:cNvGrpSpPr/>
            <p:nvPr>
              <p:custDataLst>
                <p:custData r:id="rId7"/>
              </p:custDataLst>
            </p:nvPr>
          </p:nvGrpSpPr>
          <p:grpSpPr>
            <a:xfrm>
              <a:off x="10207256" y="3147221"/>
              <a:ext cx="1760083" cy="1566292"/>
              <a:chOff x="3886200" y="2629127"/>
              <a:chExt cx="1371600" cy="1179061"/>
            </a:xfrm>
          </p:grpSpPr>
          <p:sp>
            <p:nvSpPr>
              <p:cNvPr id="30" name="Content"/>
              <p:cNvSpPr/>
              <p:nvPr/>
            </p:nvSpPr>
            <p:spPr>
              <a:xfrm>
                <a:off x="3886200" y="2743200"/>
                <a:ext cx="1371600" cy="1064988"/>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pPr>
                  <a:buNone/>
                </a:pPr>
                <a:endParaRPr lang="en-US" altLang="zh-CN" sz="1200" dirty="0">
                  <a:solidFill>
                    <a:sysClr val="windowText" lastClr="000000"/>
                  </a:solidFill>
                  <a:latin typeface="+mj-ea"/>
                  <a:ea typeface="+mj-ea"/>
                  <a:cs typeface="Segoe UI" pitchFamily="34" charset="0"/>
                </a:endParaRPr>
              </a:p>
              <a:p>
                <a:pPr>
                  <a:buNone/>
                </a:pPr>
                <a:r>
                  <a:rPr lang="zh-CN" altLang="en-US" sz="1200" dirty="0">
                    <a:solidFill>
                      <a:sysClr val="windowText" lastClr="000000"/>
                    </a:solidFill>
                    <a:latin typeface="+mj-ea"/>
                    <a:ea typeface="+mj-ea"/>
                    <a:cs typeface="Segoe UI" pitchFamily="34" charset="0"/>
                  </a:rPr>
                  <a:t>按照自左向右的顺序，将高级别的活动或者任务顺序摆放，这样可以呈现各个用户之间的简单关系。</a:t>
                </a:r>
                <a:endParaRPr lang="en-US" sz="1200" dirty="0">
                  <a:solidFill>
                    <a:sysClr val="windowText" lastClr="000000"/>
                  </a:solidFill>
                  <a:latin typeface="+mj-ea"/>
                  <a:ea typeface="+mj-ea"/>
                  <a:cs typeface="Segoe UI" pitchFamily="34" charset="0"/>
                </a:endParaRPr>
              </a:p>
            </p:txBody>
          </p:sp>
          <p:sp>
            <p:nvSpPr>
              <p:cNvPr id="31" name="Tape"/>
              <p:cNvSpPr/>
              <p:nvPr/>
            </p:nvSpPr>
            <p:spPr>
              <a:xfrm>
                <a:off x="4077373" y="2629127"/>
                <a:ext cx="971307"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r>
                  <a:rPr kumimoji="0" lang="zh-CN" altLang="en-US" sz="1200" b="0" i="0" u="none" strike="noStrike" kern="0" cap="none" spc="0" normalizeH="0" baseline="0" noProof="0" dirty="0">
                    <a:ln>
                      <a:noFill/>
                    </a:ln>
                    <a:solidFill>
                      <a:schemeClr val="tx1"/>
                    </a:solidFill>
                    <a:effectLst/>
                    <a:uLnTx/>
                    <a:uFillTx/>
                    <a:latin typeface="+mj-ea"/>
                    <a:ea typeface="+mj-ea"/>
                    <a:cs typeface="+mn-cs"/>
                  </a:rPr>
                  <a:t>讲述故事情节</a:t>
                </a:r>
                <a:endParaRPr kumimoji="0" lang="en-US" sz="1200" b="0" i="0" u="none" strike="noStrike" kern="0" cap="none" spc="0" normalizeH="0" baseline="0" noProof="0" dirty="0">
                  <a:ln>
                    <a:noFill/>
                  </a:ln>
                  <a:solidFill>
                    <a:schemeClr val="tx1"/>
                  </a:solidFill>
                  <a:effectLst/>
                  <a:uLnTx/>
                  <a:uFillTx/>
                  <a:latin typeface="+mj-ea"/>
                  <a:ea typeface="+mj-ea"/>
                  <a:cs typeface="+mn-cs"/>
                </a:endParaRPr>
              </a:p>
            </p:txBody>
          </p:sp>
        </p:grpSp>
        <p:cxnSp>
          <p:nvCxnSpPr>
            <p:cNvPr id="37" name="直接箭头连接符 36"/>
            <p:cNvCxnSpPr>
              <a:cxnSpLocks/>
            </p:cNvCxnSpPr>
            <p:nvPr/>
          </p:nvCxnSpPr>
          <p:spPr>
            <a:xfrm flipH="1">
              <a:off x="9284662" y="3363686"/>
              <a:ext cx="806395" cy="16328"/>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2635373" y="3588879"/>
            <a:ext cx="1760083" cy="2870897"/>
            <a:chOff x="2635373" y="3588879"/>
            <a:chExt cx="1760083" cy="2870897"/>
          </a:xfrm>
        </p:grpSpPr>
        <p:grpSp>
          <p:nvGrpSpPr>
            <p:cNvPr id="20" name="StickyNote"/>
            <p:cNvGrpSpPr/>
            <p:nvPr>
              <p:custDataLst>
                <p:custData r:id="rId6"/>
              </p:custDataLst>
            </p:nvPr>
          </p:nvGrpSpPr>
          <p:grpSpPr>
            <a:xfrm>
              <a:off x="2635373" y="5174358"/>
              <a:ext cx="1760083" cy="1285418"/>
              <a:chOff x="3886200" y="2629127"/>
              <a:chExt cx="1371600" cy="967627"/>
            </a:xfrm>
          </p:grpSpPr>
          <p:sp>
            <p:nvSpPr>
              <p:cNvPr id="21" name="Content"/>
              <p:cNvSpPr/>
              <p:nvPr/>
            </p:nvSpPr>
            <p:spPr>
              <a:xfrm>
                <a:off x="3886200" y="2743200"/>
                <a:ext cx="1371600" cy="853554"/>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pPr>
                  <a:buNone/>
                </a:pPr>
                <a:endParaRPr lang="en-US" altLang="zh-CN" sz="1200" dirty="0">
                  <a:solidFill>
                    <a:sysClr val="windowText" lastClr="000000"/>
                  </a:solidFill>
                  <a:latin typeface="+mj-ea"/>
                  <a:ea typeface="+mj-ea"/>
                  <a:cs typeface="Segoe UI" pitchFamily="34" charset="0"/>
                </a:endParaRPr>
              </a:p>
              <a:p>
                <a:pPr>
                  <a:buNone/>
                </a:pPr>
                <a:r>
                  <a:rPr lang="zh-CN" altLang="en-US" sz="1200" dirty="0">
                    <a:solidFill>
                      <a:sysClr val="windowText" lastClr="000000"/>
                    </a:solidFill>
                    <a:latin typeface="+mj-ea"/>
                    <a:ea typeface="+mj-ea"/>
                    <a:cs typeface="Segoe UI" pitchFamily="34" charset="0"/>
                  </a:rPr>
                  <a:t>使用横线划分区域来确定开发版本的实现目标内容。</a:t>
                </a:r>
                <a:endParaRPr lang="en-US" sz="1200" dirty="0">
                  <a:solidFill>
                    <a:sysClr val="windowText" lastClr="000000"/>
                  </a:solidFill>
                  <a:latin typeface="+mj-ea"/>
                  <a:ea typeface="+mj-ea"/>
                  <a:cs typeface="Segoe UI" pitchFamily="34" charset="0"/>
                </a:endParaRPr>
              </a:p>
            </p:txBody>
          </p:sp>
          <p:sp>
            <p:nvSpPr>
              <p:cNvPr id="22" name="Tape"/>
              <p:cNvSpPr/>
              <p:nvPr/>
            </p:nvSpPr>
            <p:spPr>
              <a:xfrm>
                <a:off x="4236919" y="2629127"/>
                <a:ext cx="670161"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r>
                  <a:rPr kumimoji="0" lang="zh-CN" altLang="en-US" sz="1200" b="0" i="0" u="none" strike="noStrike" kern="0" cap="none" spc="0" normalizeH="0" baseline="0" noProof="0" dirty="0">
                    <a:ln>
                      <a:noFill/>
                    </a:ln>
                    <a:solidFill>
                      <a:schemeClr val="tx1"/>
                    </a:solidFill>
                    <a:effectLst/>
                    <a:uLnTx/>
                    <a:uFillTx/>
                    <a:latin typeface="+mj-ea"/>
                    <a:ea typeface="+mj-ea"/>
                    <a:cs typeface="+mn-cs"/>
                  </a:rPr>
                  <a:t>分割版本</a:t>
                </a:r>
                <a:endParaRPr kumimoji="0" lang="en-US" sz="1200" b="0" i="0" u="none" strike="noStrike" kern="0" cap="none" spc="0" normalizeH="0" baseline="0" noProof="0" dirty="0">
                  <a:ln>
                    <a:noFill/>
                  </a:ln>
                  <a:solidFill>
                    <a:schemeClr val="tx1"/>
                  </a:solidFill>
                  <a:effectLst/>
                  <a:uLnTx/>
                  <a:uFillTx/>
                  <a:latin typeface="+mj-ea"/>
                  <a:ea typeface="+mj-ea"/>
                  <a:cs typeface="+mn-cs"/>
                </a:endParaRPr>
              </a:p>
            </p:txBody>
          </p:sp>
        </p:grpSp>
        <p:cxnSp>
          <p:nvCxnSpPr>
            <p:cNvPr id="40" name="直接箭头连接符 39"/>
            <p:cNvCxnSpPr>
              <a:cxnSpLocks/>
            </p:cNvCxnSpPr>
            <p:nvPr/>
          </p:nvCxnSpPr>
          <p:spPr>
            <a:xfrm flipV="1">
              <a:off x="3005741" y="3588879"/>
              <a:ext cx="5443" cy="1737016"/>
            </a:xfrm>
            <a:prstGeom prst="straightConnector1">
              <a:avLst/>
            </a:prstGeom>
            <a:ln w="28575">
              <a:solidFill>
                <a:schemeClr val="bg1">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1069584" y="647733"/>
            <a:ext cx="6709695" cy="6115685"/>
            <a:chOff x="1069584" y="647733"/>
            <a:chExt cx="6709695" cy="6115685"/>
          </a:xfrm>
        </p:grpSpPr>
        <p:cxnSp>
          <p:nvCxnSpPr>
            <p:cNvPr id="49" name="直接箭头连接符 48"/>
            <p:cNvCxnSpPr>
              <a:cxnSpLocks/>
            </p:cNvCxnSpPr>
            <p:nvPr/>
          </p:nvCxnSpPr>
          <p:spPr>
            <a:xfrm flipV="1">
              <a:off x="6732519" y="4636005"/>
              <a:ext cx="0" cy="413106"/>
            </a:xfrm>
            <a:prstGeom prst="straightConnector1">
              <a:avLst/>
            </a:prstGeom>
            <a:ln w="28575">
              <a:solidFill>
                <a:srgbClr val="CCCC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 name="StickyNote"/>
            <p:cNvGrpSpPr/>
            <p:nvPr>
              <p:custDataLst>
                <p:custData r:id="rId2"/>
              </p:custDataLst>
            </p:nvPr>
          </p:nvGrpSpPr>
          <p:grpSpPr>
            <a:xfrm>
              <a:off x="3374573" y="648599"/>
              <a:ext cx="1807028" cy="1237527"/>
              <a:chOff x="3889205" y="2633224"/>
              <a:chExt cx="1408183" cy="931576"/>
            </a:xfrm>
          </p:grpSpPr>
          <p:sp>
            <p:nvSpPr>
              <p:cNvPr id="9" name="Content"/>
              <p:cNvSpPr/>
              <p:nvPr/>
            </p:nvSpPr>
            <p:spPr>
              <a:xfrm>
                <a:off x="3889205" y="2743200"/>
                <a:ext cx="1408183" cy="821600"/>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pPr>
                  <a:buNone/>
                </a:pPr>
                <a:endParaRPr lang="en-US" altLang="zh-CN" sz="1200" dirty="0">
                  <a:solidFill>
                    <a:sysClr val="windowText" lastClr="000000"/>
                  </a:solidFill>
                  <a:latin typeface="+mj-ea"/>
                  <a:ea typeface="+mj-ea"/>
                  <a:cs typeface="Segoe UI" pitchFamily="34" charset="0"/>
                </a:endParaRPr>
              </a:p>
              <a:p>
                <a:pPr>
                  <a:buNone/>
                </a:pPr>
                <a:r>
                  <a:rPr lang="zh-CN" altLang="en-US" sz="1200" dirty="0">
                    <a:solidFill>
                      <a:sysClr val="windowText" lastClr="000000"/>
                    </a:solidFill>
                    <a:latin typeface="+mj-ea"/>
                    <a:ea typeface="+mj-ea"/>
                    <a:cs typeface="Segoe UI" pitchFamily="34" charset="0"/>
                  </a:rPr>
                  <a:t>使用轻量型的、轮廓的、角色的方式描述你的用户。</a:t>
                </a:r>
                <a:endParaRPr lang="en-US" sz="1200" dirty="0">
                  <a:solidFill>
                    <a:sysClr val="windowText" lastClr="000000"/>
                  </a:solidFill>
                  <a:latin typeface="+mj-ea"/>
                  <a:ea typeface="+mj-ea"/>
                  <a:cs typeface="Segoe UI" pitchFamily="34" charset="0"/>
                </a:endParaRPr>
              </a:p>
            </p:txBody>
          </p:sp>
          <p:sp>
            <p:nvSpPr>
              <p:cNvPr id="10" name="Tape"/>
              <p:cNvSpPr/>
              <p:nvPr/>
            </p:nvSpPr>
            <p:spPr>
              <a:xfrm>
                <a:off x="4315529" y="2633224"/>
                <a:ext cx="563828"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r>
                  <a:rPr kumimoji="0" lang="zh-CN" altLang="en-US" sz="1200" b="0" i="0" u="none" strike="noStrike" kern="0" cap="none" spc="0" normalizeH="0" baseline="0" noProof="0" dirty="0">
                    <a:ln>
                      <a:noFill/>
                    </a:ln>
                    <a:solidFill>
                      <a:schemeClr val="tx1"/>
                    </a:solidFill>
                    <a:effectLst/>
                    <a:uLnTx/>
                    <a:uFillTx/>
                    <a:latin typeface="+mj-ea"/>
                    <a:ea typeface="+mj-ea"/>
                    <a:cs typeface="+mn-cs"/>
                  </a:rPr>
                  <a:t>用户</a:t>
                </a:r>
                <a:endParaRPr kumimoji="0" lang="en-US" sz="1200" b="0" i="0" u="none" strike="noStrike" kern="0" cap="none" spc="0" normalizeH="0" baseline="0" noProof="0" dirty="0">
                  <a:ln>
                    <a:noFill/>
                  </a:ln>
                  <a:solidFill>
                    <a:schemeClr val="tx1"/>
                  </a:solidFill>
                  <a:effectLst/>
                  <a:uLnTx/>
                  <a:uFillTx/>
                  <a:latin typeface="+mj-ea"/>
                  <a:ea typeface="+mj-ea"/>
                  <a:cs typeface="+mn-cs"/>
                </a:endParaRPr>
              </a:p>
            </p:txBody>
          </p:sp>
        </p:grpSp>
        <p:grpSp>
          <p:nvGrpSpPr>
            <p:cNvPr id="11" name="StickyNote"/>
            <p:cNvGrpSpPr/>
            <p:nvPr>
              <p:custDataLst>
                <p:custData r:id="rId3"/>
              </p:custDataLst>
            </p:nvPr>
          </p:nvGrpSpPr>
          <p:grpSpPr>
            <a:xfrm>
              <a:off x="5822442" y="647733"/>
              <a:ext cx="1760083" cy="1538014"/>
              <a:chOff x="3886200" y="2629127"/>
              <a:chExt cx="1371600" cy="1157774"/>
            </a:xfrm>
          </p:grpSpPr>
          <p:sp>
            <p:nvSpPr>
              <p:cNvPr id="12" name="Content"/>
              <p:cNvSpPr/>
              <p:nvPr/>
            </p:nvSpPr>
            <p:spPr>
              <a:xfrm>
                <a:off x="3886200" y="2743201"/>
                <a:ext cx="1371600" cy="1043700"/>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pPr>
                  <a:buNone/>
                </a:pPr>
                <a:endParaRPr lang="en-US" altLang="zh-CN" sz="1200" dirty="0">
                  <a:solidFill>
                    <a:sysClr val="windowText" lastClr="000000"/>
                  </a:solidFill>
                  <a:latin typeface="+mj-ea"/>
                  <a:ea typeface="+mj-ea"/>
                  <a:cs typeface="Segoe UI" pitchFamily="34" charset="0"/>
                </a:endParaRPr>
              </a:p>
              <a:p>
                <a:pPr>
                  <a:buNone/>
                </a:pPr>
                <a:r>
                  <a:rPr lang="zh-CN" altLang="en-US" sz="1200" dirty="0">
                    <a:solidFill>
                      <a:sysClr val="windowText" lastClr="000000"/>
                    </a:solidFill>
                    <a:latin typeface="+mj-ea"/>
                    <a:ea typeface="+mj-ea"/>
                    <a:cs typeface="Segoe UI" pitchFamily="34" charset="0"/>
                  </a:rPr>
                  <a:t>例如：</a:t>
                </a:r>
                <a:endParaRPr lang="en-US" altLang="zh-CN" sz="1200" dirty="0">
                  <a:solidFill>
                    <a:sysClr val="windowText" lastClr="000000"/>
                  </a:solidFill>
                  <a:latin typeface="+mj-ea"/>
                  <a:ea typeface="+mj-ea"/>
                  <a:cs typeface="Segoe UI" pitchFamily="34" charset="0"/>
                </a:endParaRPr>
              </a:p>
              <a:p>
                <a:pPr marL="228600" indent="-228600">
                  <a:buFont typeface="+mj-lt"/>
                  <a:buAutoNum type="arabicPeriod"/>
                </a:pPr>
                <a:r>
                  <a:rPr lang="zh-CN" altLang="en-US" sz="1200" dirty="0">
                    <a:solidFill>
                      <a:sysClr val="windowText" lastClr="000000"/>
                    </a:solidFill>
                    <a:latin typeface="+mj-ea"/>
                    <a:ea typeface="+mj-ea"/>
                    <a:cs typeface="Segoe UI" pitchFamily="34" charset="0"/>
                  </a:rPr>
                  <a:t>阅读邮件内容；</a:t>
                </a:r>
              </a:p>
              <a:p>
                <a:pPr marL="228600" indent="-228600">
                  <a:buFont typeface="+mj-lt"/>
                  <a:buAutoNum type="arabicPeriod"/>
                </a:pPr>
                <a:r>
                  <a:rPr lang="zh-CN" altLang="en-US" sz="1200" dirty="0">
                    <a:solidFill>
                      <a:sysClr val="windowText" lastClr="000000"/>
                    </a:solidFill>
                    <a:latin typeface="+mj-ea"/>
                    <a:ea typeface="+mj-ea"/>
                    <a:cs typeface="Segoe UI" pitchFamily="34" charset="0"/>
                  </a:rPr>
                  <a:t>回复邮件；</a:t>
                </a:r>
              </a:p>
              <a:p>
                <a:pPr marL="228600" indent="-228600">
                  <a:buFont typeface="+mj-lt"/>
                  <a:buAutoNum type="arabicPeriod"/>
                </a:pPr>
                <a:r>
                  <a:rPr lang="zh-CN" altLang="en-US" sz="1200" dirty="0">
                    <a:solidFill>
                      <a:sysClr val="windowText" lastClr="000000"/>
                    </a:solidFill>
                    <a:latin typeface="+mj-ea"/>
                    <a:ea typeface="+mj-ea"/>
                    <a:cs typeface="Segoe UI" pitchFamily="34" charset="0"/>
                  </a:rPr>
                  <a:t>将邮件转为垃圾。</a:t>
                </a:r>
                <a:endParaRPr lang="en-US" sz="1200" dirty="0">
                  <a:solidFill>
                    <a:sysClr val="windowText" lastClr="000000"/>
                  </a:solidFill>
                  <a:latin typeface="+mj-ea"/>
                  <a:ea typeface="+mj-ea"/>
                  <a:cs typeface="Segoe UI" pitchFamily="34" charset="0"/>
                </a:endParaRPr>
              </a:p>
            </p:txBody>
          </p:sp>
          <p:sp>
            <p:nvSpPr>
              <p:cNvPr id="13" name="Tape"/>
              <p:cNvSpPr/>
              <p:nvPr/>
            </p:nvSpPr>
            <p:spPr>
              <a:xfrm>
                <a:off x="4236919" y="2629127"/>
                <a:ext cx="670161"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r>
                  <a:rPr kumimoji="0" lang="zh-CN" altLang="en-US" sz="1200" b="0" i="0" u="none" strike="noStrike" kern="0" cap="none" spc="0" normalizeH="0" baseline="0" noProof="0" dirty="0">
                    <a:ln>
                      <a:noFill/>
                    </a:ln>
                    <a:solidFill>
                      <a:schemeClr val="tx1"/>
                    </a:solidFill>
                    <a:effectLst/>
                    <a:uLnTx/>
                    <a:uFillTx/>
                    <a:latin typeface="+mj-ea"/>
                    <a:ea typeface="+mj-ea"/>
                    <a:cs typeface="+mn-cs"/>
                  </a:rPr>
                  <a:t>用户任务</a:t>
                </a:r>
                <a:endParaRPr kumimoji="0" lang="en-US" sz="1200" b="0" i="0" u="none" strike="noStrike" kern="0" cap="none" spc="0" normalizeH="0" baseline="0" noProof="0" dirty="0">
                  <a:ln>
                    <a:noFill/>
                  </a:ln>
                  <a:solidFill>
                    <a:schemeClr val="tx1"/>
                  </a:solidFill>
                  <a:effectLst/>
                  <a:uLnTx/>
                  <a:uFillTx/>
                  <a:latin typeface="+mj-ea"/>
                  <a:ea typeface="+mj-ea"/>
                  <a:cs typeface="+mn-cs"/>
                </a:endParaRPr>
              </a:p>
            </p:txBody>
          </p:sp>
        </p:grpSp>
        <p:grpSp>
          <p:nvGrpSpPr>
            <p:cNvPr id="17" name="StickyNote"/>
            <p:cNvGrpSpPr/>
            <p:nvPr>
              <p:custDataLst>
                <p:custData r:id="rId4"/>
              </p:custDataLst>
            </p:nvPr>
          </p:nvGrpSpPr>
          <p:grpSpPr>
            <a:xfrm>
              <a:off x="1069584" y="658762"/>
              <a:ext cx="1760083" cy="1670058"/>
              <a:chOff x="3886200" y="2629127"/>
              <a:chExt cx="1371600" cy="1257173"/>
            </a:xfrm>
          </p:grpSpPr>
          <p:sp>
            <p:nvSpPr>
              <p:cNvPr id="18" name="Content"/>
              <p:cNvSpPr/>
              <p:nvPr/>
            </p:nvSpPr>
            <p:spPr>
              <a:xfrm>
                <a:off x="3886200" y="2743201"/>
                <a:ext cx="1371600" cy="1143099"/>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pPr>
                  <a:buNone/>
                </a:pPr>
                <a:endParaRPr lang="en-US" sz="1200" dirty="0">
                  <a:solidFill>
                    <a:sysClr val="windowText" lastClr="000000"/>
                  </a:solidFill>
                  <a:latin typeface="+mj-ea"/>
                  <a:ea typeface="+mj-ea"/>
                  <a:cs typeface="Segoe UI" pitchFamily="34" charset="0"/>
                </a:endParaRPr>
              </a:p>
              <a:p>
                <a:pPr>
                  <a:buNone/>
                </a:pPr>
                <a:r>
                  <a:rPr lang="zh-CN" altLang="en-US" sz="1200" dirty="0">
                    <a:solidFill>
                      <a:sysClr val="windowText" lastClr="000000"/>
                    </a:solidFill>
                    <a:latin typeface="+mj-ea"/>
                    <a:ea typeface="+mj-ea"/>
                    <a:cs typeface="Segoe UI" pitchFamily="34" charset="0"/>
                  </a:rPr>
                  <a:t>例如：</a:t>
                </a:r>
                <a:endParaRPr lang="en-US" altLang="zh-CN" sz="1200" dirty="0">
                  <a:solidFill>
                    <a:sysClr val="windowText" lastClr="000000"/>
                  </a:solidFill>
                  <a:latin typeface="+mj-ea"/>
                  <a:ea typeface="+mj-ea"/>
                  <a:cs typeface="Segoe UI" pitchFamily="34" charset="0"/>
                </a:endParaRPr>
              </a:p>
              <a:p>
                <a:pPr marL="171450" indent="-171450">
                  <a:buFont typeface="Wingdings" panose="05000000000000000000" pitchFamily="2" charset="2"/>
                  <a:buChar char="l"/>
                </a:pPr>
                <a:r>
                  <a:rPr lang="zh-CN" altLang="en-US" sz="1200" dirty="0">
                    <a:solidFill>
                      <a:sysClr val="windowText" lastClr="000000"/>
                    </a:solidFill>
                    <a:latin typeface="+mj-ea"/>
                    <a:ea typeface="+mj-ea"/>
                    <a:cs typeface="Segoe UI" pitchFamily="34" charset="0"/>
                  </a:rPr>
                  <a:t>翻看我的收件箱；</a:t>
                </a:r>
                <a:endParaRPr lang="en-US" altLang="zh-CN" sz="1200" dirty="0">
                  <a:solidFill>
                    <a:sysClr val="windowText" lastClr="000000"/>
                  </a:solidFill>
                  <a:latin typeface="+mj-ea"/>
                  <a:ea typeface="+mj-ea"/>
                  <a:cs typeface="Segoe UI" pitchFamily="34" charset="0"/>
                </a:endParaRPr>
              </a:p>
              <a:p>
                <a:pPr marL="171450" indent="-171450">
                  <a:buFont typeface="Wingdings" panose="05000000000000000000" pitchFamily="2" charset="2"/>
                  <a:buChar char="l"/>
                </a:pPr>
                <a:r>
                  <a:rPr lang="zh-CN" altLang="en-US" sz="1200" dirty="0">
                    <a:solidFill>
                      <a:sysClr val="windowText" lastClr="000000"/>
                    </a:solidFill>
                    <a:latin typeface="+mj-ea"/>
                    <a:ea typeface="+mj-ea"/>
                    <a:cs typeface="Segoe UI" pitchFamily="34" charset="0"/>
                  </a:rPr>
                  <a:t>配置邮箱的客户；</a:t>
                </a:r>
                <a:endParaRPr lang="en-US" altLang="zh-CN" sz="1200" dirty="0">
                  <a:solidFill>
                    <a:sysClr val="windowText" lastClr="000000"/>
                  </a:solidFill>
                  <a:latin typeface="+mj-ea"/>
                  <a:ea typeface="+mj-ea"/>
                  <a:cs typeface="Segoe UI" pitchFamily="34" charset="0"/>
                </a:endParaRPr>
              </a:p>
              <a:p>
                <a:pPr marL="171450" indent="-171450">
                  <a:buFont typeface="Wingdings" panose="05000000000000000000" pitchFamily="2" charset="2"/>
                  <a:buChar char="l"/>
                </a:pPr>
                <a:r>
                  <a:rPr lang="zh-CN" altLang="en-US" sz="1200" dirty="0">
                    <a:solidFill>
                      <a:sysClr val="windowText" lastClr="000000"/>
                    </a:solidFill>
                    <a:latin typeface="+mj-ea"/>
                    <a:ea typeface="+mj-ea"/>
                    <a:cs typeface="Segoe UI" pitchFamily="34" charset="0"/>
                  </a:rPr>
                  <a:t>将收件分放到不同文件夹。</a:t>
                </a:r>
                <a:endParaRPr lang="en-US" sz="1200" dirty="0">
                  <a:solidFill>
                    <a:sysClr val="windowText" lastClr="000000"/>
                  </a:solidFill>
                  <a:latin typeface="+mj-ea"/>
                  <a:ea typeface="+mj-ea"/>
                  <a:cs typeface="Segoe UI" pitchFamily="34" charset="0"/>
                </a:endParaRPr>
              </a:p>
            </p:txBody>
          </p:sp>
          <p:sp>
            <p:nvSpPr>
              <p:cNvPr id="19" name="Tape"/>
              <p:cNvSpPr/>
              <p:nvPr/>
            </p:nvSpPr>
            <p:spPr>
              <a:xfrm>
                <a:off x="4236919" y="2629127"/>
                <a:ext cx="670161"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r>
                  <a:rPr kumimoji="0" lang="zh-CN" altLang="en-US" sz="1200" b="0" i="0" u="none" strike="noStrike" kern="0" cap="none" spc="0" normalizeH="0" baseline="0" noProof="0" dirty="0">
                    <a:ln>
                      <a:noFill/>
                    </a:ln>
                    <a:solidFill>
                      <a:schemeClr val="tx1"/>
                    </a:solidFill>
                    <a:effectLst/>
                    <a:uLnTx/>
                    <a:uFillTx/>
                    <a:latin typeface="+mj-ea"/>
                    <a:ea typeface="+mj-ea"/>
                    <a:cs typeface="+mn-cs"/>
                  </a:rPr>
                  <a:t>用户活动</a:t>
                </a:r>
                <a:endParaRPr kumimoji="0" lang="en-US" sz="1200" b="0" i="0" u="none" strike="noStrike" kern="0" cap="none" spc="0" normalizeH="0" baseline="0" noProof="0" dirty="0">
                  <a:ln>
                    <a:noFill/>
                  </a:ln>
                  <a:solidFill>
                    <a:schemeClr val="tx1"/>
                  </a:solidFill>
                  <a:effectLst/>
                  <a:uLnTx/>
                  <a:uFillTx/>
                  <a:latin typeface="+mj-ea"/>
                  <a:ea typeface="+mj-ea"/>
                  <a:cs typeface="+mn-cs"/>
                </a:endParaRPr>
              </a:p>
            </p:txBody>
          </p:sp>
        </p:grpSp>
        <p:cxnSp>
          <p:nvCxnSpPr>
            <p:cNvPr id="4" name="直接箭头连接符 3"/>
            <p:cNvCxnSpPr>
              <a:cxnSpLocks/>
            </p:cNvCxnSpPr>
            <p:nvPr/>
          </p:nvCxnSpPr>
          <p:spPr>
            <a:xfrm>
              <a:off x="3741600" y="1926771"/>
              <a:ext cx="0" cy="283029"/>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cxnSpLocks/>
            </p:cNvCxnSpPr>
            <p:nvPr/>
          </p:nvCxnSpPr>
          <p:spPr>
            <a:xfrm>
              <a:off x="4960800" y="1926771"/>
              <a:ext cx="0" cy="283029"/>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cxnSpLocks/>
              <a:stCxn id="18" idx="2"/>
            </p:cNvCxnSpPr>
            <p:nvPr/>
          </p:nvCxnSpPr>
          <p:spPr>
            <a:xfrm>
              <a:off x="1949626" y="2328820"/>
              <a:ext cx="1347952" cy="537670"/>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p:cNvCxnSpPr>
            <p:nvPr/>
          </p:nvCxnSpPr>
          <p:spPr>
            <a:xfrm flipH="1" flipV="1">
              <a:off x="5709557" y="4784271"/>
              <a:ext cx="536892" cy="390087"/>
            </a:xfrm>
            <a:prstGeom prst="straightConnector1">
              <a:avLst/>
            </a:prstGeom>
            <a:ln w="28575">
              <a:solidFill>
                <a:srgbClr val="CCCC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cxnSpLocks/>
            </p:cNvCxnSpPr>
            <p:nvPr/>
          </p:nvCxnSpPr>
          <p:spPr>
            <a:xfrm flipV="1">
              <a:off x="7320643" y="4784271"/>
              <a:ext cx="458636" cy="429987"/>
            </a:xfrm>
            <a:prstGeom prst="straightConnector1">
              <a:avLst/>
            </a:prstGeom>
            <a:ln w="28575">
              <a:solidFill>
                <a:srgbClr val="CCCC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057085" y="4679779"/>
              <a:ext cx="646331" cy="369332"/>
            </a:xfrm>
            <a:prstGeom prst="rect">
              <a:avLst/>
            </a:prstGeom>
            <a:noFill/>
          </p:spPr>
          <p:txBody>
            <a:bodyPr wrap="none" rtlCol="0">
              <a:spAutoFit/>
            </a:bodyPr>
            <a:lstStyle/>
            <a:p>
              <a:pPr>
                <a:buNone/>
              </a:pPr>
              <a:r>
                <a:rPr lang="en-US" altLang="zh-CN" b="1" dirty="0">
                  <a:solidFill>
                    <a:srgbClr val="CCCC00"/>
                  </a:solidFill>
                </a:rPr>
                <a:t>……</a:t>
              </a:r>
              <a:endParaRPr lang="zh-CN" altLang="en-US" b="1" dirty="0">
                <a:solidFill>
                  <a:srgbClr val="CCCC00"/>
                </a:solidFill>
              </a:endParaRPr>
            </a:p>
          </p:txBody>
        </p:sp>
        <p:sp>
          <p:nvSpPr>
            <p:cNvPr id="55" name="文本框 54"/>
            <p:cNvSpPr txBox="1"/>
            <p:nvPr/>
          </p:nvSpPr>
          <p:spPr>
            <a:xfrm>
              <a:off x="6761623" y="4670583"/>
              <a:ext cx="646331" cy="369332"/>
            </a:xfrm>
            <a:prstGeom prst="rect">
              <a:avLst/>
            </a:prstGeom>
            <a:noFill/>
          </p:spPr>
          <p:txBody>
            <a:bodyPr wrap="none" rtlCol="0">
              <a:spAutoFit/>
            </a:bodyPr>
            <a:lstStyle/>
            <a:p>
              <a:pPr>
                <a:buNone/>
              </a:pPr>
              <a:r>
                <a:rPr lang="en-US" altLang="zh-CN" b="1" dirty="0">
                  <a:solidFill>
                    <a:srgbClr val="CCCC00"/>
                  </a:solidFill>
                </a:rPr>
                <a:t>……</a:t>
              </a:r>
              <a:endParaRPr lang="zh-CN" altLang="en-US" b="1" dirty="0">
                <a:solidFill>
                  <a:srgbClr val="CCCC00"/>
                </a:solidFill>
              </a:endParaRPr>
            </a:p>
          </p:txBody>
        </p:sp>
        <p:grpSp>
          <p:nvGrpSpPr>
            <p:cNvPr id="26" name="StickyNote"/>
            <p:cNvGrpSpPr/>
            <p:nvPr>
              <p:custDataLst>
                <p:custData r:id="rId5"/>
              </p:custDataLst>
            </p:nvPr>
          </p:nvGrpSpPr>
          <p:grpSpPr>
            <a:xfrm>
              <a:off x="5960017" y="5238079"/>
              <a:ext cx="1760083" cy="1525339"/>
              <a:chOff x="3886200" y="2629126"/>
              <a:chExt cx="1371600" cy="1148232"/>
            </a:xfrm>
          </p:grpSpPr>
          <p:sp>
            <p:nvSpPr>
              <p:cNvPr id="27" name="Content"/>
              <p:cNvSpPr/>
              <p:nvPr/>
            </p:nvSpPr>
            <p:spPr>
              <a:xfrm>
                <a:off x="3886200" y="2743201"/>
                <a:ext cx="1371600" cy="1034157"/>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pPr>
                  <a:buNone/>
                </a:pPr>
                <a:endParaRPr lang="en-US" altLang="zh-CN" sz="1200" dirty="0">
                  <a:solidFill>
                    <a:sysClr val="windowText" lastClr="000000"/>
                  </a:solidFill>
                  <a:latin typeface="+mj-ea"/>
                  <a:ea typeface="+mj-ea"/>
                  <a:cs typeface="Segoe UI" pitchFamily="34" charset="0"/>
                </a:endParaRPr>
              </a:p>
              <a:p>
                <a:pPr marL="171450" indent="-171450">
                  <a:buFont typeface="Wingdings" panose="05000000000000000000" pitchFamily="2" charset="2"/>
                  <a:buChar char="l"/>
                </a:pPr>
                <a:r>
                  <a:rPr lang="zh-CN" altLang="en-US" sz="1200" dirty="0">
                    <a:solidFill>
                      <a:sysClr val="windowText" lastClr="000000"/>
                    </a:solidFill>
                    <a:latin typeface="+mj-ea"/>
                    <a:ea typeface="+mj-ea"/>
                    <a:cs typeface="Segoe UI" pitchFamily="34" charset="0"/>
                  </a:rPr>
                  <a:t>子任务；</a:t>
                </a:r>
              </a:p>
              <a:p>
                <a:pPr marL="171450" indent="-171450">
                  <a:buFont typeface="Wingdings" panose="05000000000000000000" pitchFamily="2" charset="2"/>
                  <a:buChar char="l"/>
                </a:pPr>
                <a:r>
                  <a:rPr lang="zh-CN" altLang="en-US" sz="1200" dirty="0">
                    <a:solidFill>
                      <a:sysClr val="windowText" lastClr="000000"/>
                    </a:solidFill>
                    <a:latin typeface="+mj-ea"/>
                    <a:ea typeface="+mj-ea"/>
                    <a:cs typeface="Segoe UI" pitchFamily="34" charset="0"/>
                  </a:rPr>
                  <a:t>可选任务；</a:t>
                </a:r>
              </a:p>
              <a:p>
                <a:pPr marL="171450" indent="-171450">
                  <a:buFont typeface="Wingdings" panose="05000000000000000000" pitchFamily="2" charset="2"/>
                  <a:buChar char="l"/>
                </a:pPr>
                <a:r>
                  <a:rPr lang="zh-CN" altLang="en-US" sz="1200" dirty="0">
                    <a:solidFill>
                      <a:sysClr val="windowText" lastClr="000000"/>
                    </a:solidFill>
                    <a:latin typeface="+mj-ea"/>
                    <a:ea typeface="+mj-ea"/>
                    <a:cs typeface="Segoe UI" pitchFamily="34" charset="0"/>
                  </a:rPr>
                  <a:t>异常情况；</a:t>
                </a:r>
              </a:p>
              <a:p>
                <a:pPr marL="171450" indent="-171450">
                  <a:buFont typeface="Wingdings" panose="05000000000000000000" pitchFamily="2" charset="2"/>
                  <a:buChar char="l"/>
                </a:pPr>
                <a:r>
                  <a:rPr lang="zh-CN" altLang="en-US" sz="1200" dirty="0">
                    <a:solidFill>
                      <a:sysClr val="windowText" lastClr="000000"/>
                    </a:solidFill>
                    <a:latin typeface="+mj-ea"/>
                    <a:ea typeface="+mj-ea"/>
                    <a:cs typeface="Segoe UI" pitchFamily="34" charset="0"/>
                  </a:rPr>
                  <a:t>细节。</a:t>
                </a:r>
                <a:endParaRPr lang="en-US" sz="1200" dirty="0">
                  <a:solidFill>
                    <a:sysClr val="windowText" lastClr="000000"/>
                  </a:solidFill>
                  <a:latin typeface="+mj-ea"/>
                  <a:ea typeface="+mj-ea"/>
                  <a:cs typeface="Segoe UI" pitchFamily="34" charset="0"/>
                </a:endParaRPr>
              </a:p>
            </p:txBody>
          </p:sp>
          <p:sp>
            <p:nvSpPr>
              <p:cNvPr id="28" name="Tape"/>
              <p:cNvSpPr/>
              <p:nvPr/>
            </p:nvSpPr>
            <p:spPr>
              <a:xfrm>
                <a:off x="4077374" y="2629126"/>
                <a:ext cx="971307"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r>
                  <a:rPr kumimoji="0" lang="zh-CN" altLang="en-US" sz="1200" b="0" i="0" u="none" strike="noStrike" kern="0" cap="none" spc="0" normalizeH="0" baseline="0" noProof="0" dirty="0">
                    <a:ln>
                      <a:noFill/>
                    </a:ln>
                    <a:solidFill>
                      <a:schemeClr val="tx1"/>
                    </a:solidFill>
                    <a:effectLst/>
                    <a:uLnTx/>
                    <a:uFillTx/>
                    <a:latin typeface="+mj-ea"/>
                    <a:ea typeface="+mj-ea"/>
                    <a:cs typeface="+mn-cs"/>
                  </a:rPr>
                  <a:t>用户故事</a:t>
                </a:r>
                <a:endParaRPr kumimoji="0" lang="en-US" sz="1200" b="0" i="0" u="none" strike="noStrike" kern="0" cap="none" spc="0" normalizeH="0" baseline="0" noProof="0" dirty="0">
                  <a:ln>
                    <a:noFill/>
                  </a:ln>
                  <a:solidFill>
                    <a:schemeClr val="tx1"/>
                  </a:solidFill>
                  <a:effectLst/>
                  <a:uLnTx/>
                  <a:uFillTx/>
                  <a:latin typeface="+mj-ea"/>
                  <a:ea typeface="+mj-ea"/>
                  <a:cs typeface="+mn-cs"/>
                </a:endParaRPr>
              </a:p>
            </p:txBody>
          </p:sp>
        </p:grpSp>
        <p:cxnSp>
          <p:nvCxnSpPr>
            <p:cNvPr id="50" name="直接箭头连接符 49"/>
            <p:cNvCxnSpPr>
              <a:cxnSpLocks/>
              <a:stCxn id="12" idx="2"/>
            </p:cNvCxnSpPr>
            <p:nvPr/>
          </p:nvCxnSpPr>
          <p:spPr>
            <a:xfrm flipH="1">
              <a:off x="6702482" y="2185747"/>
              <a:ext cx="2" cy="901854"/>
            </a:xfrm>
            <a:prstGeom prst="straightConnector1">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6971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ppt_x"/>
                                          </p:val>
                                        </p:tav>
                                        <p:tav tm="100000">
                                          <p:val>
                                            <p:strVal val="#ppt_x"/>
                                          </p:val>
                                        </p:tav>
                                      </p:tavLst>
                                    </p:anim>
                                    <p:anim calcmode="lin" valueType="num">
                                      <p:cBhvr additive="base">
                                        <p:cTn id="2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5.1.1. </a:t>
            </a:r>
            <a:r>
              <a:rPr lang="zh-CN" altLang="en-US" dirty="0"/>
              <a:t>将故事地图映射到整个系统</a:t>
            </a:r>
          </a:p>
        </p:txBody>
      </p:sp>
      <p:pic>
        <p:nvPicPr>
          <p:cNvPr id="28" name="图片 27"/>
          <p:cNvPicPr>
            <a:picLocks noChangeAspect="1"/>
          </p:cNvPicPr>
          <p:nvPr/>
        </p:nvPicPr>
        <p:blipFill>
          <a:blip r:embed="rId2"/>
          <a:stretch>
            <a:fillRect/>
          </a:stretch>
        </p:blipFill>
        <p:spPr>
          <a:xfrm>
            <a:off x="1063049" y="586871"/>
            <a:ext cx="10184268" cy="6144129"/>
          </a:xfrm>
          <a:prstGeom prst="rect">
            <a:avLst/>
          </a:prstGeom>
        </p:spPr>
      </p:pic>
      <p:grpSp>
        <p:nvGrpSpPr>
          <p:cNvPr id="14" name="组合 13"/>
          <p:cNvGrpSpPr/>
          <p:nvPr/>
        </p:nvGrpSpPr>
        <p:grpSpPr>
          <a:xfrm>
            <a:off x="303083" y="4329037"/>
            <a:ext cx="1176391" cy="2220133"/>
            <a:chOff x="220894" y="2373330"/>
            <a:chExt cx="1176391" cy="2220133"/>
          </a:xfrm>
        </p:grpSpPr>
        <p:sp>
          <p:nvSpPr>
            <p:cNvPr id="15" name="文本框 14"/>
            <p:cNvSpPr txBox="1"/>
            <p:nvPr/>
          </p:nvSpPr>
          <p:spPr>
            <a:xfrm>
              <a:off x="220894" y="2373330"/>
              <a:ext cx="1176391" cy="369332"/>
            </a:xfrm>
            <a:prstGeom prst="rect">
              <a:avLst/>
            </a:prstGeom>
            <a:solidFill>
              <a:srgbClr val="33CCCC"/>
            </a:solidFill>
          </p:spPr>
          <p:txBody>
            <a:bodyPr wrap="square" rtlCol="0">
              <a:spAutoFit/>
            </a:bodyPr>
            <a:lstStyle/>
            <a:p>
              <a:pPr algn="r">
                <a:buNone/>
              </a:pPr>
              <a:r>
                <a:rPr lang="zh-CN" altLang="en-US" b="1" dirty="0">
                  <a:latin typeface="+mj-ea"/>
                  <a:ea typeface="+mj-ea"/>
                </a:rPr>
                <a:t>故事</a:t>
              </a:r>
            </a:p>
          </p:txBody>
        </p:sp>
        <p:cxnSp>
          <p:nvCxnSpPr>
            <p:cNvPr id="16" name="直接连接符 15"/>
            <p:cNvCxnSpPr>
              <a:cxnSpLocks/>
            </p:cNvCxnSpPr>
            <p:nvPr/>
          </p:nvCxnSpPr>
          <p:spPr>
            <a:xfrm>
              <a:off x="1397285" y="2373330"/>
              <a:ext cx="0" cy="222013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303083" y="2515648"/>
            <a:ext cx="10627014" cy="369332"/>
            <a:chOff x="220890" y="2489115"/>
            <a:chExt cx="10627014" cy="369332"/>
          </a:xfrm>
        </p:grpSpPr>
        <p:grpSp>
          <p:nvGrpSpPr>
            <p:cNvPr id="6" name="组合 5"/>
            <p:cNvGrpSpPr/>
            <p:nvPr/>
          </p:nvGrpSpPr>
          <p:grpSpPr>
            <a:xfrm>
              <a:off x="220891" y="2489115"/>
              <a:ext cx="1176391" cy="369332"/>
              <a:chOff x="220894" y="2373330"/>
              <a:chExt cx="1176391" cy="369332"/>
            </a:xfrm>
            <a:solidFill>
              <a:srgbClr val="33CCCC"/>
            </a:solidFill>
          </p:grpSpPr>
          <p:sp>
            <p:nvSpPr>
              <p:cNvPr id="3" name="文本框 2"/>
              <p:cNvSpPr txBox="1"/>
              <p:nvPr/>
            </p:nvSpPr>
            <p:spPr>
              <a:xfrm>
                <a:off x="220894" y="2373330"/>
                <a:ext cx="1176391" cy="369332"/>
              </a:xfrm>
              <a:prstGeom prst="rect">
                <a:avLst/>
              </a:prstGeom>
              <a:grpFill/>
            </p:spPr>
            <p:txBody>
              <a:bodyPr wrap="square" rtlCol="0">
                <a:spAutoFit/>
              </a:bodyPr>
              <a:lstStyle/>
              <a:p>
                <a:pPr algn="r">
                  <a:buNone/>
                </a:pPr>
                <a:r>
                  <a:rPr lang="zh-CN" altLang="en-US" b="1" dirty="0">
                    <a:latin typeface="+mj-ea"/>
                    <a:ea typeface="+mj-ea"/>
                  </a:rPr>
                  <a:t>用户</a:t>
                </a:r>
              </a:p>
            </p:txBody>
          </p:sp>
          <p:cxnSp>
            <p:nvCxnSpPr>
              <p:cNvPr id="5" name="直接连接符 4"/>
              <p:cNvCxnSpPr/>
              <p:nvPr/>
            </p:nvCxnSpPr>
            <p:spPr>
              <a:xfrm>
                <a:off x="1397285" y="2373330"/>
                <a:ext cx="0" cy="369332"/>
              </a:xfrm>
              <a:prstGeom prst="line">
                <a:avLst/>
              </a:prstGeom>
              <a:grpFill/>
              <a:ln>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接连接符 17"/>
            <p:cNvCxnSpPr>
              <a:cxnSpLocks/>
            </p:cNvCxnSpPr>
            <p:nvPr/>
          </p:nvCxnSpPr>
          <p:spPr>
            <a:xfrm flipV="1">
              <a:off x="220890" y="2742663"/>
              <a:ext cx="10627014" cy="115784"/>
            </a:xfrm>
            <a:prstGeom prst="line">
              <a:avLst/>
            </a:prstGeom>
            <a:ln w="19050">
              <a:solidFill>
                <a:srgbClr val="33CCCC"/>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303083" y="3138528"/>
            <a:ext cx="10627014" cy="369332"/>
            <a:chOff x="220890" y="2489115"/>
            <a:chExt cx="10627014" cy="369332"/>
          </a:xfrm>
        </p:grpSpPr>
        <p:grpSp>
          <p:nvGrpSpPr>
            <p:cNvPr id="30" name="组合 29"/>
            <p:cNvGrpSpPr/>
            <p:nvPr/>
          </p:nvGrpSpPr>
          <p:grpSpPr>
            <a:xfrm>
              <a:off x="220891" y="2489115"/>
              <a:ext cx="1176391" cy="369332"/>
              <a:chOff x="220894" y="2373330"/>
              <a:chExt cx="1176391" cy="369332"/>
            </a:xfrm>
            <a:solidFill>
              <a:srgbClr val="33CCCC"/>
            </a:solidFill>
          </p:grpSpPr>
          <p:sp>
            <p:nvSpPr>
              <p:cNvPr id="32" name="文本框 31"/>
              <p:cNvSpPr txBox="1"/>
              <p:nvPr/>
            </p:nvSpPr>
            <p:spPr>
              <a:xfrm>
                <a:off x="220894" y="2373330"/>
                <a:ext cx="1176391" cy="369332"/>
              </a:xfrm>
              <a:prstGeom prst="rect">
                <a:avLst/>
              </a:prstGeom>
              <a:grpFill/>
            </p:spPr>
            <p:txBody>
              <a:bodyPr wrap="square" rtlCol="0">
                <a:spAutoFit/>
              </a:bodyPr>
              <a:lstStyle/>
              <a:p>
                <a:pPr algn="r">
                  <a:buNone/>
                </a:pPr>
                <a:r>
                  <a:rPr lang="zh-CN" altLang="en-US" b="1" dirty="0">
                    <a:latin typeface="+mj-ea"/>
                    <a:ea typeface="+mj-ea"/>
                  </a:rPr>
                  <a:t>活动</a:t>
                </a:r>
              </a:p>
            </p:txBody>
          </p:sp>
          <p:cxnSp>
            <p:nvCxnSpPr>
              <p:cNvPr id="33" name="直接连接符 32"/>
              <p:cNvCxnSpPr/>
              <p:nvPr/>
            </p:nvCxnSpPr>
            <p:spPr>
              <a:xfrm>
                <a:off x="1397285" y="2373330"/>
                <a:ext cx="0" cy="369332"/>
              </a:xfrm>
              <a:prstGeom prst="line">
                <a:avLst/>
              </a:prstGeom>
              <a:grpFill/>
              <a:ln>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p:cNvCxnSpPr>
              <a:cxnSpLocks/>
            </p:cNvCxnSpPr>
            <p:nvPr/>
          </p:nvCxnSpPr>
          <p:spPr>
            <a:xfrm flipV="1">
              <a:off x="220890" y="2742663"/>
              <a:ext cx="10627014" cy="115784"/>
            </a:xfrm>
            <a:prstGeom prst="line">
              <a:avLst/>
            </a:prstGeom>
            <a:ln w="19050">
              <a:solidFill>
                <a:srgbClr val="33CCCC"/>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303083" y="3703718"/>
            <a:ext cx="10627014" cy="369332"/>
            <a:chOff x="220890" y="2489115"/>
            <a:chExt cx="10627014" cy="369332"/>
          </a:xfrm>
        </p:grpSpPr>
        <p:grpSp>
          <p:nvGrpSpPr>
            <p:cNvPr id="35" name="组合 34"/>
            <p:cNvGrpSpPr/>
            <p:nvPr/>
          </p:nvGrpSpPr>
          <p:grpSpPr>
            <a:xfrm>
              <a:off x="220891" y="2489115"/>
              <a:ext cx="1176391" cy="369332"/>
              <a:chOff x="220894" y="2373330"/>
              <a:chExt cx="1176391" cy="369332"/>
            </a:xfrm>
            <a:solidFill>
              <a:srgbClr val="33CCCC"/>
            </a:solidFill>
          </p:grpSpPr>
          <p:sp>
            <p:nvSpPr>
              <p:cNvPr id="37" name="文本框 36"/>
              <p:cNvSpPr txBox="1"/>
              <p:nvPr/>
            </p:nvSpPr>
            <p:spPr>
              <a:xfrm>
                <a:off x="220894" y="2373330"/>
                <a:ext cx="1176391" cy="369332"/>
              </a:xfrm>
              <a:prstGeom prst="rect">
                <a:avLst/>
              </a:prstGeom>
              <a:grpFill/>
            </p:spPr>
            <p:txBody>
              <a:bodyPr wrap="square" rtlCol="0">
                <a:spAutoFit/>
              </a:bodyPr>
              <a:lstStyle/>
              <a:p>
                <a:pPr algn="r">
                  <a:buNone/>
                </a:pPr>
                <a:r>
                  <a:rPr lang="zh-CN" altLang="en-US" b="1" dirty="0">
                    <a:latin typeface="+mj-ea"/>
                    <a:ea typeface="+mj-ea"/>
                  </a:rPr>
                  <a:t>任务</a:t>
                </a:r>
              </a:p>
            </p:txBody>
          </p:sp>
          <p:cxnSp>
            <p:nvCxnSpPr>
              <p:cNvPr id="38" name="直接连接符 37"/>
              <p:cNvCxnSpPr/>
              <p:nvPr/>
            </p:nvCxnSpPr>
            <p:spPr>
              <a:xfrm>
                <a:off x="1397285" y="2373330"/>
                <a:ext cx="0" cy="369332"/>
              </a:xfrm>
              <a:prstGeom prst="line">
                <a:avLst/>
              </a:prstGeom>
              <a:grpFill/>
              <a:ln>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6" name="直接连接符 35"/>
            <p:cNvCxnSpPr>
              <a:cxnSpLocks/>
            </p:cNvCxnSpPr>
            <p:nvPr/>
          </p:nvCxnSpPr>
          <p:spPr>
            <a:xfrm flipV="1">
              <a:off x="220890" y="2742663"/>
              <a:ext cx="10627014" cy="115784"/>
            </a:xfrm>
            <a:prstGeom prst="line">
              <a:avLst/>
            </a:prstGeom>
            <a:ln w="19050">
              <a:solidFill>
                <a:srgbClr val="33CCCC"/>
              </a:solidFill>
            </a:ln>
          </p:spPr>
          <p:style>
            <a:lnRef idx="1">
              <a:schemeClr val="accent1"/>
            </a:lnRef>
            <a:fillRef idx="0">
              <a:schemeClr val="accent1"/>
            </a:fillRef>
            <a:effectRef idx="0">
              <a:schemeClr val="accent1"/>
            </a:effectRef>
            <a:fontRef idx="minor">
              <a:schemeClr val="tx1"/>
            </a:fontRef>
          </p:style>
        </p:cxnSp>
      </p:grpSp>
      <p:cxnSp>
        <p:nvCxnSpPr>
          <p:cNvPr id="39" name="直接连接符 38"/>
          <p:cNvCxnSpPr>
            <a:cxnSpLocks/>
          </p:cNvCxnSpPr>
          <p:nvPr/>
        </p:nvCxnSpPr>
        <p:spPr>
          <a:xfrm flipV="1">
            <a:off x="460620" y="6466409"/>
            <a:ext cx="10627014" cy="115784"/>
          </a:xfrm>
          <a:prstGeom prst="line">
            <a:avLst/>
          </a:prstGeom>
          <a:ln w="19050">
            <a:solidFill>
              <a:srgbClr val="33CC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079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 y="11561"/>
            <a:ext cx="12137571" cy="480060"/>
          </a:xfrm>
        </p:spPr>
        <p:txBody>
          <a:bodyPr/>
          <a:lstStyle/>
          <a:p>
            <a:r>
              <a:rPr lang="en-US" altLang="zh-CN" dirty="0"/>
              <a:t>5.2. </a:t>
            </a:r>
            <a:r>
              <a:rPr lang="zh-CN" altLang="en-US" dirty="0"/>
              <a:t>故事地图开发过程</a:t>
            </a:r>
          </a:p>
        </p:txBody>
      </p:sp>
      <p:graphicFrame>
        <p:nvGraphicFramePr>
          <p:cNvPr id="3" name="图示 2"/>
          <p:cNvGraphicFramePr/>
          <p:nvPr>
            <p:extLst>
              <p:ext uri="{D42A27DB-BD31-4B8C-83A1-F6EECF244321}">
                <p14:modId xmlns:p14="http://schemas.microsoft.com/office/powerpoint/2010/main" val="3846737788"/>
              </p:ext>
            </p:extLst>
          </p:nvPr>
        </p:nvGraphicFramePr>
        <p:xfrm>
          <a:off x="1553027" y="735995"/>
          <a:ext cx="8821057"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277490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5.2.1. </a:t>
            </a:r>
            <a:r>
              <a:rPr lang="zh-CN" altLang="en-US" dirty="0"/>
              <a:t>构建框架</a:t>
            </a:r>
          </a:p>
        </p:txBody>
      </p:sp>
      <p:graphicFrame>
        <p:nvGraphicFramePr>
          <p:cNvPr id="6" name="表格 5"/>
          <p:cNvGraphicFramePr>
            <a:graphicFrameLocks noGrp="1"/>
          </p:cNvGraphicFramePr>
          <p:nvPr>
            <p:extLst>
              <p:ext uri="{D42A27DB-BD31-4B8C-83A1-F6EECF244321}">
                <p14:modId xmlns:p14="http://schemas.microsoft.com/office/powerpoint/2010/main" val="2302816320"/>
              </p:ext>
            </p:extLst>
          </p:nvPr>
        </p:nvGraphicFramePr>
        <p:xfrm>
          <a:off x="4002641" y="1427926"/>
          <a:ext cx="7745185" cy="2560320"/>
        </p:xfrm>
        <a:graphic>
          <a:graphicData uri="http://schemas.openxmlformats.org/drawingml/2006/table">
            <a:tbl>
              <a:tblPr firstRow="1" bandRow="1">
                <a:effectLst/>
                <a:tableStyleId>{5C22544A-7EE6-4342-B048-85BDC9FD1C3A}</a:tableStyleId>
              </a:tblPr>
              <a:tblGrid>
                <a:gridCol w="1625600">
                  <a:extLst>
                    <a:ext uri="{9D8B030D-6E8A-4147-A177-3AD203B41FA5}">
                      <a16:colId xmlns:a16="http://schemas.microsoft.com/office/drawing/2014/main" val="20000"/>
                    </a:ext>
                  </a:extLst>
                </a:gridCol>
                <a:gridCol w="6119585">
                  <a:extLst>
                    <a:ext uri="{9D8B030D-6E8A-4147-A177-3AD203B41FA5}">
                      <a16:colId xmlns:a16="http://schemas.microsoft.com/office/drawing/2014/main" val="20001"/>
                    </a:ext>
                  </a:extLst>
                </a:gridCol>
              </a:tblGrid>
              <a:tr h="401767">
                <a:tc>
                  <a:txBody>
                    <a:bodyPr/>
                    <a:lstStyle/>
                    <a:p>
                      <a:pPr algn="ctr">
                        <a:lnSpc>
                          <a:spcPct val="150000"/>
                        </a:lnSpc>
                      </a:pPr>
                      <a:r>
                        <a:rPr lang="en-US" altLang="zh-CN" sz="2000" b="1" dirty="0">
                          <a:solidFill>
                            <a:sysClr val="windowText" lastClr="000000"/>
                          </a:solidFill>
                          <a:latin typeface="+mj-ea"/>
                          <a:ea typeface="+mj-ea"/>
                        </a:rPr>
                        <a:t>What</a:t>
                      </a:r>
                      <a:endParaRPr lang="zh-CN" altLang="en-US" sz="2000" b="1" dirty="0">
                        <a:solidFill>
                          <a:sysClr val="windowText" lastClr="000000"/>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dirty="0">
                          <a:solidFill>
                            <a:sysClr val="windowText" lastClr="000000"/>
                          </a:solidFill>
                          <a:latin typeface="+mj-ea"/>
                          <a:ea typeface="+mj-ea"/>
                        </a:rPr>
                        <a:t>命名产品，产品的功能，或者是你要解决的问题；</a:t>
                      </a:r>
                    </a:p>
                  </a:txBody>
                  <a:tcPr anchor="ct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1767">
                <a:tc>
                  <a:txBody>
                    <a:bodyPr/>
                    <a:lstStyle/>
                    <a:p>
                      <a:pPr algn="ctr">
                        <a:lnSpc>
                          <a:spcPct val="150000"/>
                        </a:lnSpc>
                      </a:pPr>
                      <a:r>
                        <a:rPr lang="en-US" altLang="zh-CN" sz="2000" b="1" dirty="0">
                          <a:solidFill>
                            <a:sysClr val="windowText" lastClr="000000"/>
                          </a:solidFill>
                          <a:latin typeface="+mj-ea"/>
                          <a:ea typeface="+mj-ea"/>
                        </a:rPr>
                        <a:t>Who</a:t>
                      </a:r>
                      <a:endParaRPr lang="zh-CN" altLang="en-US" sz="2000" b="1" dirty="0">
                        <a:solidFill>
                          <a:sysClr val="windowText" lastClr="000000"/>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dirty="0">
                          <a:solidFill>
                            <a:sysClr val="windowText" lastClr="000000"/>
                          </a:solidFill>
                          <a:latin typeface="+mj-ea"/>
                          <a:ea typeface="+mj-ea"/>
                        </a:rPr>
                        <a:t>命名那些使用产品的用户类型，以及可能购买（选购）产品的人；</a:t>
                      </a:r>
                    </a:p>
                  </a:txBody>
                  <a:tcPr anchor="ct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2964">
                <a:tc>
                  <a:txBody>
                    <a:bodyPr/>
                    <a:lstStyle/>
                    <a:p>
                      <a:pPr algn="ctr">
                        <a:lnSpc>
                          <a:spcPct val="150000"/>
                        </a:lnSpc>
                      </a:pPr>
                      <a:r>
                        <a:rPr lang="en-US" altLang="zh-CN" sz="2000" b="1" dirty="0">
                          <a:solidFill>
                            <a:sysClr val="windowText" lastClr="000000"/>
                          </a:solidFill>
                          <a:latin typeface="+mj-ea"/>
                          <a:ea typeface="+mj-ea"/>
                        </a:rPr>
                        <a:t>Why</a:t>
                      </a:r>
                      <a:endParaRPr lang="zh-CN" altLang="en-US" sz="2000" b="1" dirty="0">
                        <a:solidFill>
                          <a:sysClr val="windowText" lastClr="000000"/>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dirty="0">
                          <a:solidFill>
                            <a:sysClr val="windowText" lastClr="000000"/>
                          </a:solidFill>
                          <a:latin typeface="+mj-ea"/>
                          <a:ea typeface="+mj-ea"/>
                        </a:rPr>
                        <a:t>简要描述通过构建的产品客户所获得的益处，通过用户做什么以及如何做引起的增加收益或减少成本。</a:t>
                      </a:r>
                    </a:p>
                  </a:txBody>
                  <a:tcPr anchor="ct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7" name="矩形 6"/>
          <p:cNvSpPr/>
          <p:nvPr/>
        </p:nvSpPr>
        <p:spPr>
          <a:xfrm>
            <a:off x="4002641" y="739740"/>
            <a:ext cx="7620000" cy="461665"/>
          </a:xfrm>
          <a:prstGeom prst="rect">
            <a:avLst/>
          </a:prstGeom>
          <a:ln>
            <a:noFill/>
          </a:ln>
        </p:spPr>
        <p:txBody>
          <a:bodyPr wrap="square">
            <a:spAutoFit/>
          </a:bodyPr>
          <a:lstStyle/>
          <a:p>
            <a:pPr>
              <a:buNone/>
            </a:pPr>
            <a:r>
              <a:rPr lang="zh-CN" altLang="en-US" sz="2400" b="1" dirty="0">
                <a:solidFill>
                  <a:srgbClr val="7030A0"/>
                </a:solidFill>
                <a:latin typeface="微软雅黑" panose="020B0503020204020204" pitchFamily="34" charset="-122"/>
                <a:ea typeface="微软雅黑" panose="020B0503020204020204" pitchFamily="34" charset="-122"/>
              </a:rPr>
              <a:t>为产品或者特性创建一个简要的描述，说明地图的内容</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15" y="739740"/>
            <a:ext cx="3790449" cy="4649058"/>
          </a:xfrm>
          <a:prstGeom prst="rect">
            <a:avLst/>
          </a:prstGeom>
        </p:spPr>
      </p:pic>
      <p:grpSp>
        <p:nvGrpSpPr>
          <p:cNvPr id="34" name="组合 33"/>
          <p:cNvGrpSpPr/>
          <p:nvPr/>
        </p:nvGrpSpPr>
        <p:grpSpPr>
          <a:xfrm>
            <a:off x="4397339" y="4209533"/>
            <a:ext cx="5465852" cy="2324293"/>
            <a:chOff x="4397339" y="4209533"/>
            <a:chExt cx="5465852" cy="2324293"/>
          </a:xfrm>
        </p:grpSpPr>
        <p:grpSp>
          <p:nvGrpSpPr>
            <p:cNvPr id="26" name="组合 25"/>
            <p:cNvGrpSpPr/>
            <p:nvPr/>
          </p:nvGrpSpPr>
          <p:grpSpPr>
            <a:xfrm>
              <a:off x="4397339" y="4278884"/>
              <a:ext cx="5465852" cy="1770033"/>
              <a:chOff x="4397339" y="4278884"/>
              <a:chExt cx="5465852" cy="1770033"/>
            </a:xfrm>
          </p:grpSpPr>
          <p:sp>
            <p:nvSpPr>
              <p:cNvPr id="3" name="矩形 2"/>
              <p:cNvSpPr/>
              <p:nvPr/>
            </p:nvSpPr>
            <p:spPr>
              <a:xfrm>
                <a:off x="4397339" y="4936733"/>
                <a:ext cx="1248310" cy="452065"/>
              </a:xfrm>
              <a:prstGeom prst="rect">
                <a:avLst/>
              </a:prstGeom>
              <a:solidFill>
                <a:schemeClr val="accent4">
                  <a:lumMod val="25000"/>
                </a:schemeClr>
              </a:solidFill>
              <a:ln>
                <a:solidFill>
                  <a:schemeClr val="accent4">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latin typeface="+mj-ea"/>
                    <a:ea typeface="+mj-ea"/>
                  </a:rPr>
                  <a:t>在线商店</a:t>
                </a:r>
              </a:p>
            </p:txBody>
          </p:sp>
          <p:sp>
            <p:nvSpPr>
              <p:cNvPr id="9" name="矩形 8"/>
              <p:cNvSpPr/>
              <p:nvPr/>
            </p:nvSpPr>
            <p:spPr>
              <a:xfrm>
                <a:off x="6378538" y="4484668"/>
                <a:ext cx="1248310" cy="45206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latin typeface="+mj-ea"/>
                    <a:ea typeface="+mj-ea"/>
                  </a:rPr>
                  <a:t>店主</a:t>
                </a:r>
              </a:p>
            </p:txBody>
          </p:sp>
          <p:sp>
            <p:nvSpPr>
              <p:cNvPr id="10" name="矩形 9"/>
              <p:cNvSpPr/>
              <p:nvPr/>
            </p:nvSpPr>
            <p:spPr>
              <a:xfrm>
                <a:off x="6378538" y="5388798"/>
                <a:ext cx="1248310" cy="45206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latin typeface="+mj-ea"/>
                    <a:ea typeface="+mj-ea"/>
                  </a:rPr>
                  <a:t>消费者</a:t>
                </a:r>
              </a:p>
            </p:txBody>
          </p:sp>
          <p:cxnSp>
            <p:nvCxnSpPr>
              <p:cNvPr id="11" name="连接符: 肘形 10"/>
              <p:cNvCxnSpPr>
                <a:stCxn id="3" idx="3"/>
                <a:endCxn id="9" idx="1"/>
              </p:cNvCxnSpPr>
              <p:nvPr/>
            </p:nvCxnSpPr>
            <p:spPr>
              <a:xfrm flipV="1">
                <a:off x="5645649" y="4710701"/>
                <a:ext cx="732889" cy="4520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连接符: 肘形 12"/>
              <p:cNvCxnSpPr>
                <a:stCxn id="3" idx="3"/>
                <a:endCxn id="10" idx="1"/>
              </p:cNvCxnSpPr>
              <p:nvPr/>
            </p:nvCxnSpPr>
            <p:spPr>
              <a:xfrm>
                <a:off x="5645649" y="5162766"/>
                <a:ext cx="732889" cy="4520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8465906" y="4278884"/>
                <a:ext cx="1397285" cy="313362"/>
              </a:xfrm>
              <a:prstGeom prst="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400" dirty="0">
                    <a:latin typeface="+mj-ea"/>
                    <a:ea typeface="+mj-ea"/>
                  </a:rPr>
                  <a:t>快速发布商品</a:t>
                </a:r>
              </a:p>
            </p:txBody>
          </p:sp>
          <p:sp>
            <p:nvSpPr>
              <p:cNvPr id="15" name="矩形 14"/>
              <p:cNvSpPr/>
              <p:nvPr/>
            </p:nvSpPr>
            <p:spPr>
              <a:xfrm>
                <a:off x="8465906" y="4710700"/>
                <a:ext cx="1397285" cy="313362"/>
              </a:xfrm>
              <a:prstGeom prst="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400" dirty="0">
                    <a:latin typeface="+mj-ea"/>
                    <a:ea typeface="+mj-ea"/>
                  </a:rPr>
                  <a:t>快速响应服务</a:t>
                </a:r>
              </a:p>
            </p:txBody>
          </p:sp>
          <p:sp>
            <p:nvSpPr>
              <p:cNvPr id="16" name="矩形 15"/>
              <p:cNvSpPr/>
              <p:nvPr/>
            </p:nvSpPr>
            <p:spPr>
              <a:xfrm>
                <a:off x="8465906" y="5301468"/>
                <a:ext cx="1397285" cy="313362"/>
              </a:xfrm>
              <a:prstGeom prst="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400" dirty="0">
                    <a:latin typeface="+mj-ea"/>
                    <a:ea typeface="+mj-ea"/>
                  </a:rPr>
                  <a:t>方便了解商品</a:t>
                </a:r>
              </a:p>
            </p:txBody>
          </p:sp>
          <p:sp>
            <p:nvSpPr>
              <p:cNvPr id="17" name="矩形 16"/>
              <p:cNvSpPr/>
              <p:nvPr/>
            </p:nvSpPr>
            <p:spPr>
              <a:xfrm>
                <a:off x="8465906" y="5735555"/>
                <a:ext cx="1397285" cy="313362"/>
              </a:xfrm>
              <a:prstGeom prst="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400" dirty="0">
                    <a:latin typeface="+mj-ea"/>
                    <a:ea typeface="+mj-ea"/>
                  </a:rPr>
                  <a:t>方便购买商品</a:t>
                </a:r>
              </a:p>
            </p:txBody>
          </p:sp>
          <p:cxnSp>
            <p:nvCxnSpPr>
              <p:cNvPr id="19" name="连接符: 肘形 18"/>
              <p:cNvCxnSpPr>
                <a:stCxn id="9" idx="3"/>
                <a:endCxn id="14" idx="1"/>
              </p:cNvCxnSpPr>
              <p:nvPr/>
            </p:nvCxnSpPr>
            <p:spPr>
              <a:xfrm flipV="1">
                <a:off x="7626848" y="4435565"/>
                <a:ext cx="839058" cy="2751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20"/>
              <p:cNvCxnSpPr>
                <a:stCxn id="9" idx="3"/>
                <a:endCxn id="15" idx="1"/>
              </p:cNvCxnSpPr>
              <p:nvPr/>
            </p:nvCxnSpPr>
            <p:spPr>
              <a:xfrm>
                <a:off x="7626848" y="4710701"/>
                <a:ext cx="839058" cy="1566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连接符: 肘形 22"/>
              <p:cNvCxnSpPr>
                <a:stCxn id="10" idx="3"/>
                <a:endCxn id="16" idx="1"/>
              </p:cNvCxnSpPr>
              <p:nvPr/>
            </p:nvCxnSpPr>
            <p:spPr>
              <a:xfrm flipV="1">
                <a:off x="7626848" y="5458149"/>
                <a:ext cx="839058" cy="1566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连接符: 肘形 24"/>
              <p:cNvCxnSpPr>
                <a:stCxn id="10" idx="3"/>
                <a:endCxn id="17" idx="1"/>
              </p:cNvCxnSpPr>
              <p:nvPr/>
            </p:nvCxnSpPr>
            <p:spPr>
              <a:xfrm>
                <a:off x="7626848" y="5614831"/>
                <a:ext cx="839058" cy="2774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4659856" y="6164494"/>
              <a:ext cx="811441" cy="369332"/>
            </a:xfrm>
            <a:prstGeom prst="rect">
              <a:avLst/>
            </a:prstGeom>
            <a:noFill/>
          </p:spPr>
          <p:txBody>
            <a:bodyPr wrap="none" rtlCol="0">
              <a:spAutoFit/>
            </a:bodyPr>
            <a:lstStyle/>
            <a:p>
              <a:pPr>
                <a:buNone/>
              </a:pPr>
              <a:r>
                <a:rPr lang="en-US" altLang="zh-CN" b="1" dirty="0">
                  <a:latin typeface="+mj-ea"/>
                  <a:ea typeface="+mj-ea"/>
                </a:rPr>
                <a:t>What</a:t>
              </a:r>
              <a:endParaRPr lang="zh-CN" altLang="en-US" b="1" dirty="0">
                <a:latin typeface="+mj-ea"/>
                <a:ea typeface="+mj-ea"/>
              </a:endParaRPr>
            </a:p>
          </p:txBody>
        </p:sp>
        <p:sp>
          <p:nvSpPr>
            <p:cNvPr id="28" name="文本框 27"/>
            <p:cNvSpPr txBox="1"/>
            <p:nvPr/>
          </p:nvSpPr>
          <p:spPr>
            <a:xfrm>
              <a:off x="6563999" y="6164494"/>
              <a:ext cx="734496" cy="369332"/>
            </a:xfrm>
            <a:prstGeom prst="rect">
              <a:avLst/>
            </a:prstGeom>
            <a:noFill/>
          </p:spPr>
          <p:txBody>
            <a:bodyPr wrap="none" rtlCol="0">
              <a:spAutoFit/>
            </a:bodyPr>
            <a:lstStyle/>
            <a:p>
              <a:pPr>
                <a:buNone/>
              </a:pPr>
              <a:r>
                <a:rPr lang="en-US" altLang="zh-CN" b="1" dirty="0">
                  <a:latin typeface="+mj-ea"/>
                  <a:ea typeface="+mj-ea"/>
                </a:rPr>
                <a:t>Who</a:t>
              </a:r>
              <a:endParaRPr lang="zh-CN" altLang="en-US" b="1" dirty="0">
                <a:latin typeface="+mj-ea"/>
                <a:ea typeface="+mj-ea"/>
              </a:endParaRPr>
            </a:p>
          </p:txBody>
        </p:sp>
        <p:sp>
          <p:nvSpPr>
            <p:cNvPr id="29" name="文本框 28"/>
            <p:cNvSpPr txBox="1"/>
            <p:nvPr/>
          </p:nvSpPr>
          <p:spPr>
            <a:xfrm>
              <a:off x="8762669" y="6164494"/>
              <a:ext cx="715260" cy="369332"/>
            </a:xfrm>
            <a:prstGeom prst="rect">
              <a:avLst/>
            </a:prstGeom>
            <a:noFill/>
          </p:spPr>
          <p:txBody>
            <a:bodyPr wrap="none" rtlCol="0">
              <a:spAutoFit/>
            </a:bodyPr>
            <a:lstStyle/>
            <a:p>
              <a:pPr>
                <a:buNone/>
              </a:pPr>
              <a:r>
                <a:rPr lang="en-US" altLang="zh-CN" b="1" dirty="0">
                  <a:latin typeface="+mj-ea"/>
                  <a:ea typeface="+mj-ea"/>
                </a:rPr>
                <a:t>Why</a:t>
              </a:r>
              <a:endParaRPr lang="zh-CN" altLang="en-US" b="1" dirty="0">
                <a:latin typeface="+mj-ea"/>
                <a:ea typeface="+mj-ea"/>
              </a:endParaRPr>
            </a:p>
          </p:txBody>
        </p:sp>
        <p:cxnSp>
          <p:nvCxnSpPr>
            <p:cNvPr id="31" name="直接连接符 30"/>
            <p:cNvCxnSpPr>
              <a:cxnSpLocks/>
            </p:cNvCxnSpPr>
            <p:nvPr/>
          </p:nvCxnSpPr>
          <p:spPr>
            <a:xfrm>
              <a:off x="5852876" y="4212404"/>
              <a:ext cx="1" cy="2321422"/>
            </a:xfrm>
            <a:prstGeom prst="line">
              <a:avLst/>
            </a:prstGeom>
            <a:ln>
              <a:solidFill>
                <a:schemeClr val="accent4">
                  <a:lumMod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a:cxnSpLocks/>
            </p:cNvCxnSpPr>
            <p:nvPr/>
          </p:nvCxnSpPr>
          <p:spPr>
            <a:xfrm>
              <a:off x="7875233" y="4209533"/>
              <a:ext cx="1" cy="2321422"/>
            </a:xfrm>
            <a:prstGeom prst="line">
              <a:avLst/>
            </a:prstGeom>
            <a:ln>
              <a:solidFill>
                <a:schemeClr val="accent4">
                  <a:lumMod val="25000"/>
                </a:schemeClr>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860886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34850" cy="480060"/>
          </a:xfrm>
        </p:spPr>
        <p:txBody>
          <a:bodyPr/>
          <a:lstStyle/>
          <a:p>
            <a:r>
              <a:rPr lang="en-US" altLang="zh-CN" dirty="0"/>
              <a:t>5.2.2. </a:t>
            </a:r>
            <a:r>
              <a:rPr lang="zh-CN" altLang="en-US" dirty="0"/>
              <a:t>映射到大图</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90" y="722291"/>
            <a:ext cx="6030930" cy="4098183"/>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761753261"/>
              </p:ext>
            </p:extLst>
          </p:nvPr>
        </p:nvGraphicFramePr>
        <p:xfrm>
          <a:off x="6416211" y="769676"/>
          <a:ext cx="5336751" cy="4846320"/>
        </p:xfrm>
        <a:graphic>
          <a:graphicData uri="http://schemas.openxmlformats.org/drawingml/2006/table">
            <a:tbl>
              <a:tblPr firstRow="1" bandRow="1">
                <a:effectLst/>
                <a:tableStyleId>{5C22544A-7EE6-4342-B048-85BDC9FD1C3A}</a:tableStyleId>
              </a:tblPr>
              <a:tblGrid>
                <a:gridCol w="595901">
                  <a:extLst>
                    <a:ext uri="{9D8B030D-6E8A-4147-A177-3AD203B41FA5}">
                      <a16:colId xmlns:a16="http://schemas.microsoft.com/office/drawing/2014/main" val="20000"/>
                    </a:ext>
                  </a:extLst>
                </a:gridCol>
                <a:gridCol w="4740850">
                  <a:extLst>
                    <a:ext uri="{9D8B030D-6E8A-4147-A177-3AD203B41FA5}">
                      <a16:colId xmlns:a16="http://schemas.microsoft.com/office/drawing/2014/main" val="20001"/>
                    </a:ext>
                  </a:extLst>
                </a:gridCol>
              </a:tblGrid>
              <a:tr h="401767">
                <a:tc>
                  <a:txBody>
                    <a:bodyPr/>
                    <a:lstStyle/>
                    <a:p>
                      <a:pPr algn="ctr">
                        <a:lnSpc>
                          <a:spcPct val="150000"/>
                        </a:lnSpc>
                      </a:pPr>
                      <a:r>
                        <a:rPr lang="en-US" altLang="zh-CN" sz="2000" b="1" dirty="0">
                          <a:solidFill>
                            <a:sysClr val="windowText" lastClr="000000"/>
                          </a:solidFill>
                          <a:latin typeface="+mj-ea"/>
                          <a:ea typeface="+mj-ea"/>
                        </a:rPr>
                        <a:t>1.</a:t>
                      </a:r>
                      <a:endParaRPr lang="zh-CN" altLang="en-US" sz="2000" b="1" dirty="0">
                        <a:solidFill>
                          <a:sysClr val="windowText" lastClr="000000"/>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dirty="0">
                          <a:solidFill>
                            <a:sysClr val="windowText" lastClr="000000"/>
                          </a:solidFill>
                          <a:latin typeface="+mj-ea"/>
                          <a:ea typeface="+mj-ea"/>
                        </a:rPr>
                        <a:t>聚焦于获得整个系统的材料</a:t>
                      </a:r>
                      <a:endParaRPr lang="en-US" altLang="zh-CN" sz="2000" b="0" dirty="0">
                        <a:solidFill>
                          <a:sysClr val="windowText" lastClr="000000"/>
                        </a:solidFill>
                        <a:latin typeface="+mj-ea"/>
                        <a:ea typeface="+mj-ea"/>
                      </a:endParaRPr>
                    </a:p>
                    <a:p>
                      <a:pPr marL="171450" marR="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200" b="0" dirty="0">
                          <a:solidFill>
                            <a:sysClr val="windowText" lastClr="000000"/>
                          </a:solidFill>
                          <a:latin typeface="+mj-ea"/>
                          <a:ea typeface="+mj-ea"/>
                        </a:rPr>
                        <a:t>用户活动和高级别的用户任务，构成整个故事地图的骨架。</a:t>
                      </a:r>
                    </a:p>
                    <a:p>
                      <a:pPr marL="171450" marR="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en-US" altLang="zh-CN" sz="1200" b="0" dirty="0">
                          <a:solidFill>
                            <a:sysClr val="windowText" lastClr="000000"/>
                          </a:solidFill>
                          <a:latin typeface="+mj-ea"/>
                          <a:ea typeface="+mj-ea"/>
                        </a:rPr>
                        <a:t>mile wide, inch deep.</a:t>
                      </a:r>
                      <a:endParaRPr lang="zh-CN" altLang="en-US" sz="1200" b="0" dirty="0">
                        <a:solidFill>
                          <a:sysClr val="windowText" lastClr="000000"/>
                        </a:solidFill>
                        <a:latin typeface="+mj-ea"/>
                        <a:ea typeface="+mj-ea"/>
                      </a:endParaRPr>
                    </a:p>
                  </a:txBody>
                  <a:tcPr anchor="ct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1767">
                <a:tc>
                  <a:txBody>
                    <a:bodyPr/>
                    <a:lstStyle/>
                    <a:p>
                      <a:pPr algn="ctr">
                        <a:lnSpc>
                          <a:spcPct val="150000"/>
                        </a:lnSpc>
                      </a:pPr>
                      <a:r>
                        <a:rPr lang="en-US" altLang="zh-CN" sz="2000" b="1" dirty="0">
                          <a:solidFill>
                            <a:sysClr val="windowText" lastClr="000000"/>
                          </a:solidFill>
                          <a:latin typeface="+mj-ea"/>
                          <a:ea typeface="+mj-ea"/>
                        </a:rPr>
                        <a:t>2.</a:t>
                      </a:r>
                      <a:endParaRPr lang="zh-CN" altLang="en-US" sz="2000" b="1" dirty="0">
                        <a:solidFill>
                          <a:sysClr val="windowText" lastClr="000000"/>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dirty="0">
                          <a:solidFill>
                            <a:sysClr val="windowText" lastClr="000000"/>
                          </a:solidFill>
                          <a:latin typeface="+mj-ea"/>
                          <a:ea typeface="+mj-ea"/>
                        </a:rPr>
                        <a:t>从那些对于系统成功起关键作用的用户类型着手</a:t>
                      </a:r>
                      <a:endParaRPr lang="en-US" altLang="zh-CN" sz="2000" b="0" dirty="0">
                        <a:solidFill>
                          <a:sysClr val="windowText" lastClr="000000"/>
                        </a:solidFill>
                        <a:latin typeface="+mj-ea"/>
                        <a:ea typeface="+mj-ea"/>
                      </a:endParaRPr>
                    </a:p>
                    <a:p>
                      <a:pPr marL="171450" marR="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200" b="0" dirty="0">
                          <a:solidFill>
                            <a:sysClr val="windowText" lastClr="000000"/>
                          </a:solidFill>
                          <a:latin typeface="+mj-ea"/>
                          <a:ea typeface="+mj-ea"/>
                        </a:rPr>
                        <a:t>勾勒使用产品的系统用户典型一天，将他们承担的用户任务，从左到右逐个画出来。</a:t>
                      </a:r>
                    </a:p>
                  </a:txBody>
                  <a:tcPr anchor="ct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2964">
                <a:tc>
                  <a:txBody>
                    <a:bodyPr/>
                    <a:lstStyle/>
                    <a:p>
                      <a:pPr algn="ctr">
                        <a:lnSpc>
                          <a:spcPct val="150000"/>
                        </a:lnSpc>
                      </a:pPr>
                      <a:r>
                        <a:rPr lang="en-US" altLang="zh-CN" sz="2000" b="1" dirty="0">
                          <a:solidFill>
                            <a:sysClr val="windowText" lastClr="000000"/>
                          </a:solidFill>
                          <a:latin typeface="+mj-ea"/>
                          <a:ea typeface="+mj-ea"/>
                        </a:rPr>
                        <a:t>3.</a:t>
                      </a:r>
                      <a:endParaRPr lang="zh-CN" altLang="en-US" sz="2000" b="1" dirty="0">
                        <a:solidFill>
                          <a:sysClr val="windowText" lastClr="000000"/>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dirty="0">
                          <a:solidFill>
                            <a:sysClr val="windowText" lastClr="000000"/>
                          </a:solidFill>
                          <a:latin typeface="+mj-ea"/>
                          <a:ea typeface="+mj-ea"/>
                        </a:rPr>
                        <a:t>标识用户活动</a:t>
                      </a:r>
                      <a:endParaRPr lang="en-US" altLang="zh-CN" sz="2000" b="0" dirty="0">
                        <a:solidFill>
                          <a:sysClr val="windowText" lastClr="000000"/>
                        </a:solidFill>
                        <a:latin typeface="+mj-ea"/>
                        <a:ea typeface="+mj-ea"/>
                      </a:endParaRPr>
                    </a:p>
                    <a:p>
                      <a:pPr marL="171450" marR="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200" b="0" dirty="0">
                          <a:solidFill>
                            <a:sysClr val="windowText" lastClr="000000"/>
                          </a:solidFill>
                          <a:latin typeface="+mj-ea"/>
                          <a:ea typeface="+mj-ea"/>
                        </a:rPr>
                        <a:t>将那些为了共同目的工作的任务进行分组</a:t>
                      </a:r>
                      <a:r>
                        <a:rPr lang="en-US" altLang="zh-CN" sz="1200" b="0" dirty="0">
                          <a:solidFill>
                            <a:sysClr val="windowText" lastClr="000000"/>
                          </a:solidFill>
                          <a:latin typeface="+mj-ea"/>
                          <a:ea typeface="+mj-ea"/>
                        </a:rPr>
                        <a:t>;</a:t>
                      </a:r>
                    </a:p>
                    <a:p>
                      <a:pPr marL="171450" marR="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200" b="0" dirty="0">
                          <a:solidFill>
                            <a:sysClr val="windowText" lastClr="000000"/>
                          </a:solidFill>
                          <a:latin typeface="+mj-ea"/>
                          <a:ea typeface="+mj-ea"/>
                        </a:rPr>
                        <a:t>在不断构建故事地图时其中有些活动还会浮现出来。</a:t>
                      </a:r>
                    </a:p>
                  </a:txBody>
                  <a:tcPr anchor="ct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82964">
                <a:tc>
                  <a:txBody>
                    <a:bodyPr/>
                    <a:lstStyle/>
                    <a:p>
                      <a:pPr algn="ctr">
                        <a:lnSpc>
                          <a:spcPct val="150000"/>
                        </a:lnSpc>
                      </a:pPr>
                      <a:r>
                        <a:rPr lang="en-US" altLang="zh-CN" sz="2000" b="1" dirty="0">
                          <a:solidFill>
                            <a:sysClr val="windowText" lastClr="000000"/>
                          </a:solidFill>
                          <a:latin typeface="+mj-ea"/>
                          <a:ea typeface="+mj-ea"/>
                        </a:rPr>
                        <a:t>4.</a:t>
                      </a:r>
                      <a:endParaRPr lang="zh-CN" altLang="en-US" sz="2000" b="1" dirty="0">
                        <a:solidFill>
                          <a:sysClr val="windowText" lastClr="000000"/>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dirty="0">
                          <a:solidFill>
                            <a:sysClr val="windowText" lastClr="000000"/>
                          </a:solidFill>
                          <a:latin typeface="+mj-ea"/>
                          <a:ea typeface="+mj-ea"/>
                        </a:rPr>
                        <a:t>添加其它的用户类型</a:t>
                      </a:r>
                      <a:endParaRPr lang="en-US" altLang="zh-CN" sz="2000" b="0" dirty="0">
                        <a:solidFill>
                          <a:sysClr val="windowText" lastClr="000000"/>
                        </a:solidFill>
                        <a:latin typeface="+mj-ea"/>
                        <a:ea typeface="+mj-ea"/>
                      </a:endParaRPr>
                    </a:p>
                    <a:p>
                      <a:pPr marL="171450" marR="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200" b="0" dirty="0">
                          <a:solidFill>
                            <a:sysClr val="windowText" lastClr="000000"/>
                          </a:solidFill>
                          <a:latin typeface="+mj-ea"/>
                          <a:ea typeface="+mj-ea"/>
                        </a:rPr>
                        <a:t>随着对产品的典型使用不断完善，会发现另外一些用户类型进入故事，同样将从左到右构建他们的故事模型。</a:t>
                      </a:r>
                    </a:p>
                  </a:txBody>
                  <a:tcPr anchor="ct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9651868"/>
                  </a:ext>
                </a:extLst>
              </a:tr>
            </a:tbl>
          </a:graphicData>
        </a:graphic>
      </p:graphicFrame>
    </p:spTree>
    <p:extLst>
      <p:ext uri="{BB962C8B-B14F-4D97-AF65-F5344CB8AC3E}">
        <p14:creationId xmlns:p14="http://schemas.microsoft.com/office/powerpoint/2010/main" val="22411284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1. </a:t>
            </a:r>
            <a:r>
              <a:rPr lang="zh-CN" altLang="en-US" dirty="0"/>
              <a:t>项目软件需求的一些相关概念</a:t>
            </a:r>
          </a:p>
        </p:txBody>
      </p:sp>
      <p:sp>
        <p:nvSpPr>
          <p:cNvPr id="3" name="云形 2"/>
          <p:cNvSpPr/>
          <p:nvPr/>
        </p:nvSpPr>
        <p:spPr>
          <a:xfrm>
            <a:off x="4245997" y="2496709"/>
            <a:ext cx="3196424" cy="1757238"/>
          </a:xfrm>
          <a:prstGeom prst="cloud">
            <a:avLst/>
          </a:prstGeom>
          <a:solidFill>
            <a:schemeClr val="tx1">
              <a:lumMod val="8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2400" b="1" dirty="0">
                <a:solidFill>
                  <a:schemeClr val="bg1">
                    <a:lumMod val="50000"/>
                  </a:schemeClr>
                </a:solidFill>
                <a:latin typeface="+mj-ea"/>
                <a:ea typeface="+mj-ea"/>
              </a:rPr>
              <a:t>需求</a:t>
            </a:r>
          </a:p>
        </p:txBody>
      </p:sp>
      <p:sp>
        <p:nvSpPr>
          <p:cNvPr id="7" name="文本框 6"/>
          <p:cNvSpPr txBox="1"/>
          <p:nvPr/>
        </p:nvSpPr>
        <p:spPr>
          <a:xfrm>
            <a:off x="1606683" y="2999116"/>
            <a:ext cx="697627" cy="769441"/>
          </a:xfrm>
          <a:prstGeom prst="rect">
            <a:avLst/>
          </a:prstGeom>
          <a:noFill/>
        </p:spPr>
        <p:txBody>
          <a:bodyPr wrap="none" rtlCol="0">
            <a:spAutoFit/>
          </a:bodyPr>
          <a:lstStyle/>
          <a:p>
            <a:pPr>
              <a:buNone/>
            </a:pPr>
            <a:r>
              <a:rPr lang="zh-CN" altLang="en-US" sz="2000" b="1" dirty="0">
                <a:latin typeface="+mj-ea"/>
                <a:ea typeface="+mj-ea"/>
              </a:rPr>
              <a:t>客户</a:t>
            </a:r>
            <a:endParaRPr lang="en-US" altLang="zh-CN" sz="2000" b="1" dirty="0">
              <a:latin typeface="+mj-ea"/>
              <a:ea typeface="+mj-ea"/>
            </a:endParaRPr>
          </a:p>
          <a:p>
            <a:pPr>
              <a:buNone/>
            </a:pPr>
            <a:r>
              <a:rPr lang="zh-CN" altLang="en-US" sz="2000" b="1" dirty="0">
                <a:latin typeface="+mj-ea"/>
                <a:ea typeface="+mj-ea"/>
              </a:rPr>
              <a:t>用户</a:t>
            </a:r>
          </a:p>
        </p:txBody>
      </p:sp>
      <p:sp>
        <p:nvSpPr>
          <p:cNvPr id="8" name="文本框 7"/>
          <p:cNvSpPr txBox="1"/>
          <p:nvPr/>
        </p:nvSpPr>
        <p:spPr>
          <a:xfrm>
            <a:off x="5243268" y="4942221"/>
            <a:ext cx="1210588" cy="769441"/>
          </a:xfrm>
          <a:prstGeom prst="rect">
            <a:avLst/>
          </a:prstGeom>
          <a:noFill/>
        </p:spPr>
        <p:txBody>
          <a:bodyPr wrap="none" rtlCol="0">
            <a:spAutoFit/>
          </a:bodyPr>
          <a:lstStyle/>
          <a:p>
            <a:pPr>
              <a:buNone/>
            </a:pPr>
            <a:r>
              <a:rPr lang="zh-CN" altLang="en-US" sz="2000" b="1" dirty="0">
                <a:latin typeface="+mj-ea"/>
                <a:ea typeface="+mj-ea"/>
              </a:rPr>
              <a:t>分析人员</a:t>
            </a:r>
            <a:endParaRPr lang="en-US" altLang="zh-CN" sz="2000" b="1" dirty="0">
              <a:latin typeface="+mj-ea"/>
              <a:ea typeface="+mj-ea"/>
            </a:endParaRPr>
          </a:p>
          <a:p>
            <a:pPr>
              <a:buNone/>
            </a:pPr>
            <a:r>
              <a:rPr lang="zh-CN" altLang="en-US" sz="2000" b="1" dirty="0">
                <a:latin typeface="+mj-ea"/>
                <a:ea typeface="+mj-ea"/>
              </a:rPr>
              <a:t>领域专家</a:t>
            </a:r>
            <a:endParaRPr lang="en-US" altLang="zh-CN" sz="2000" b="1" dirty="0">
              <a:latin typeface="+mj-ea"/>
              <a:ea typeface="+mj-ea"/>
            </a:endParaRPr>
          </a:p>
        </p:txBody>
      </p:sp>
      <p:sp>
        <p:nvSpPr>
          <p:cNvPr id="9" name="文本框 8"/>
          <p:cNvSpPr txBox="1"/>
          <p:nvPr/>
        </p:nvSpPr>
        <p:spPr>
          <a:xfrm>
            <a:off x="9384108" y="3175273"/>
            <a:ext cx="1210588" cy="400110"/>
          </a:xfrm>
          <a:prstGeom prst="rect">
            <a:avLst/>
          </a:prstGeom>
          <a:noFill/>
        </p:spPr>
        <p:txBody>
          <a:bodyPr wrap="none" rtlCol="0">
            <a:spAutoFit/>
          </a:bodyPr>
          <a:lstStyle/>
          <a:p>
            <a:pPr>
              <a:buNone/>
            </a:pPr>
            <a:r>
              <a:rPr lang="zh-CN" altLang="en-US" sz="2000" b="1" dirty="0">
                <a:latin typeface="+mj-ea"/>
                <a:ea typeface="+mj-ea"/>
              </a:rPr>
              <a:t>开发团队</a:t>
            </a:r>
            <a:endParaRPr lang="en-US" altLang="zh-CN" sz="2000" b="1" dirty="0">
              <a:latin typeface="+mj-ea"/>
              <a:ea typeface="+mj-ea"/>
            </a:endParaRPr>
          </a:p>
        </p:txBody>
      </p:sp>
      <p:cxnSp>
        <p:nvCxnSpPr>
          <p:cNvPr id="11" name="直接连接符 10"/>
          <p:cNvCxnSpPr>
            <a:cxnSpLocks/>
          </p:cNvCxnSpPr>
          <p:nvPr/>
        </p:nvCxnSpPr>
        <p:spPr>
          <a:xfrm flipH="1">
            <a:off x="2304310" y="3068446"/>
            <a:ext cx="10886" cy="6307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7" idx="3"/>
            <a:endCxn id="3" idx="2"/>
          </p:cNvCxnSpPr>
          <p:nvPr/>
        </p:nvCxnSpPr>
        <p:spPr>
          <a:xfrm flipV="1">
            <a:off x="2304310" y="3375328"/>
            <a:ext cx="1951602" cy="85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a:cxnSpLocks/>
          </p:cNvCxnSpPr>
          <p:nvPr/>
        </p:nvCxnSpPr>
        <p:spPr>
          <a:xfrm>
            <a:off x="9384108" y="3222171"/>
            <a:ext cx="0" cy="2993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cxnSpLocks/>
            <a:stCxn id="9" idx="1"/>
            <a:endCxn id="3" idx="0"/>
          </p:cNvCxnSpPr>
          <p:nvPr/>
        </p:nvCxnSpPr>
        <p:spPr>
          <a:xfrm flipH="1">
            <a:off x="7439757" y="3375328"/>
            <a:ext cx="194435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直接连接符 23"/>
          <p:cNvCxnSpPr>
            <a:cxnSpLocks/>
          </p:cNvCxnSpPr>
          <p:nvPr/>
        </p:nvCxnSpPr>
        <p:spPr>
          <a:xfrm>
            <a:off x="5353263" y="4942221"/>
            <a:ext cx="96882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cxnSpLocks/>
            <a:stCxn id="8" idx="0"/>
            <a:endCxn id="3" idx="1"/>
          </p:cNvCxnSpPr>
          <p:nvPr/>
        </p:nvCxnSpPr>
        <p:spPr>
          <a:xfrm flipH="1" flipV="1">
            <a:off x="5844209" y="4252076"/>
            <a:ext cx="4353" cy="6901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1606683" y="3937601"/>
            <a:ext cx="2333519" cy="830997"/>
          </a:xfrm>
          <a:prstGeom prst="rect">
            <a:avLst/>
          </a:prstGeom>
          <a:noFill/>
        </p:spPr>
        <p:txBody>
          <a:bodyPr wrap="square" rtlCol="0">
            <a:spAutoFit/>
          </a:bodyPr>
          <a:lstStyle/>
          <a:p>
            <a:pPr>
              <a:buNone/>
            </a:pPr>
            <a:r>
              <a:rPr lang="zh-CN" altLang="en-US" sz="1600" dirty="0">
                <a:latin typeface="+mj-ea"/>
                <a:ea typeface="+mj-ea"/>
              </a:rPr>
              <a:t>关注功能和实现日期，忽略开发团队是否满足两个目标。</a:t>
            </a:r>
          </a:p>
        </p:txBody>
      </p:sp>
      <p:sp>
        <p:nvSpPr>
          <p:cNvPr id="31" name="文本框 30"/>
          <p:cNvSpPr txBox="1"/>
          <p:nvPr/>
        </p:nvSpPr>
        <p:spPr>
          <a:xfrm>
            <a:off x="9346428" y="3705638"/>
            <a:ext cx="2333519" cy="584775"/>
          </a:xfrm>
          <a:prstGeom prst="rect">
            <a:avLst/>
          </a:prstGeom>
          <a:noFill/>
        </p:spPr>
        <p:txBody>
          <a:bodyPr wrap="square" rtlCol="0">
            <a:spAutoFit/>
          </a:bodyPr>
          <a:lstStyle/>
          <a:p>
            <a:pPr>
              <a:buNone/>
            </a:pPr>
            <a:r>
              <a:rPr lang="zh-CN" altLang="en-US" sz="1600" dirty="0">
                <a:latin typeface="+mj-ea"/>
                <a:ea typeface="+mj-ea"/>
              </a:rPr>
              <a:t>容易用技术语言代替业务语言。</a:t>
            </a:r>
          </a:p>
        </p:txBody>
      </p:sp>
      <p:sp>
        <p:nvSpPr>
          <p:cNvPr id="32" name="文本框 31"/>
          <p:cNvSpPr txBox="1"/>
          <p:nvPr/>
        </p:nvSpPr>
        <p:spPr>
          <a:xfrm>
            <a:off x="5243268" y="5803994"/>
            <a:ext cx="2333519" cy="584775"/>
          </a:xfrm>
          <a:prstGeom prst="rect">
            <a:avLst/>
          </a:prstGeom>
          <a:noFill/>
        </p:spPr>
        <p:txBody>
          <a:bodyPr wrap="square" rtlCol="0">
            <a:spAutoFit/>
          </a:bodyPr>
          <a:lstStyle/>
          <a:p>
            <a:pPr>
              <a:buNone/>
            </a:pPr>
            <a:r>
              <a:rPr lang="zh-CN" altLang="en-US" sz="1600" dirty="0">
                <a:latin typeface="+mj-ea"/>
                <a:ea typeface="+mj-ea"/>
              </a:rPr>
              <a:t>规格化文档，传统的需求规格描述大而全。</a:t>
            </a:r>
          </a:p>
        </p:txBody>
      </p:sp>
      <p:sp>
        <p:nvSpPr>
          <p:cNvPr id="34" name="文本框 33"/>
          <p:cNvSpPr txBox="1"/>
          <p:nvPr/>
        </p:nvSpPr>
        <p:spPr>
          <a:xfrm>
            <a:off x="2525911" y="955556"/>
            <a:ext cx="7373463" cy="1077218"/>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dirty="0">
                <a:latin typeface="+mj-ea"/>
                <a:ea typeface="+mj-ea"/>
              </a:rPr>
              <a:t>软件需求是一个沟通问题；</a:t>
            </a:r>
            <a:endParaRPr lang="en-US" altLang="zh-CN" sz="2000" dirty="0">
              <a:latin typeface="+mj-ea"/>
              <a:ea typeface="+mj-ea"/>
            </a:endParaRPr>
          </a:p>
          <a:p>
            <a:pPr marL="342900" indent="-342900">
              <a:lnSpc>
                <a:spcPct val="150000"/>
              </a:lnSpc>
              <a:buFont typeface="Wingdings" panose="05000000000000000000" pitchFamily="2" charset="2"/>
              <a:buChar char="l"/>
            </a:pPr>
            <a:r>
              <a:rPr lang="zh-CN" altLang="en-US" sz="2000" dirty="0">
                <a:latin typeface="+mj-ea"/>
                <a:ea typeface="+mj-ea"/>
              </a:rPr>
              <a:t>软件业主或者使用软件的人必须与开发软件的人进行交流。</a:t>
            </a:r>
          </a:p>
        </p:txBody>
      </p:sp>
      <p:pic>
        <p:nvPicPr>
          <p:cNvPr id="18" name="Picture 2" descr="C:\Users\t-dantay\Documents\Placeholders\user.png"/>
          <p:cNvPicPr>
            <a:picLocks noChangeAspect="1" noChangeArrowheads="1"/>
          </p:cNvPicPr>
          <p:nvPr>
            <p:custDataLst>
              <p:custData r:id="rId1"/>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9899374" y="2611252"/>
            <a:ext cx="463842" cy="5073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t-dantay\Documents\Placeholders\user.png"/>
          <p:cNvPicPr>
            <a:picLocks noChangeAspect="1" noChangeArrowheads="1"/>
          </p:cNvPicPr>
          <p:nvPr>
            <p:custDataLst>
              <p:custData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9384108" y="2611252"/>
            <a:ext cx="463842" cy="5073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t-dantay\Documents\Placeholders\user.png"/>
          <p:cNvPicPr>
            <a:picLocks noChangeAspect="1" noChangeArrowheads="1"/>
          </p:cNvPicPr>
          <p:nvPr>
            <p:custDataLst>
              <p:custData r:id="rId3"/>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0414640" y="2602818"/>
            <a:ext cx="463842" cy="5073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user.png"/>
          <p:cNvPicPr>
            <a:picLocks noChangeAspect="1" noChangeArrowheads="1"/>
          </p:cNvPicPr>
          <p:nvPr>
            <p:custDataLst>
              <p:custData r:id="rId4"/>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0929906" y="2611252"/>
            <a:ext cx="463842" cy="50732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user.png"/>
          <p:cNvPicPr>
            <a:picLocks noChangeAspect="1" noChangeArrowheads="1"/>
          </p:cNvPicPr>
          <p:nvPr>
            <p:custDataLst>
              <p:custData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591789" y="2349154"/>
            <a:ext cx="463842" cy="50732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user.png"/>
          <p:cNvPicPr>
            <a:picLocks noChangeAspect="1" noChangeArrowheads="1"/>
          </p:cNvPicPr>
          <p:nvPr>
            <p:custDataLst>
              <p:custData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823710" y="2968507"/>
            <a:ext cx="463842" cy="50732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Users\t-dantay\Documents\Placeholders\user.png"/>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308444" y="2968507"/>
            <a:ext cx="463842" cy="50732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Users\t-dantay\Documents\Placeholders\user.png"/>
          <p:cNvPicPr>
            <a:picLocks noChangeAspect="1" noChangeArrowheads="1"/>
          </p:cNvPicPr>
          <p:nvPr>
            <p:custDataLst>
              <p:custData r:id="rId8"/>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583458" y="3699225"/>
            <a:ext cx="463842" cy="50732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Users\t-dantay\Documents\Placeholders\user.png"/>
          <p:cNvPicPr>
            <a:picLocks noChangeAspect="1" noChangeArrowheads="1"/>
          </p:cNvPicPr>
          <p:nvPr>
            <p:custDataLst>
              <p:custData r:id="rId9"/>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68192" y="3699225"/>
            <a:ext cx="463842" cy="5073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Users\t-dantay\Documents\Placeholders\user.png"/>
          <p:cNvPicPr>
            <a:picLocks noChangeAspect="1" noChangeArrowheads="1"/>
          </p:cNvPicPr>
          <p:nvPr>
            <p:custDataLst>
              <p:custData r:id="rId10"/>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098724" y="3690791"/>
            <a:ext cx="463842" cy="507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t-dantay\Documents\Placeholders\user.png"/>
          <p:cNvPicPr>
            <a:picLocks noChangeAspect="1" noChangeArrowheads="1"/>
          </p:cNvPicPr>
          <p:nvPr>
            <p:custDataLst>
              <p:custData r:id="rId11"/>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4731768" y="4996838"/>
            <a:ext cx="463842" cy="507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23477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 y="491621"/>
            <a:ext cx="12183378" cy="636637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zh-CN" altLang="en-US">
                <a:latin typeface="+mj-ea"/>
              </a:rPr>
              <a:t>可能的异常：什么事情会导致出错？如何恢复：</a:t>
            </a:r>
          </a:p>
          <a:p>
            <a:pPr marL="171450" indent="-171450">
              <a:buFont typeface="Wingdings" panose="05000000000000000000" pitchFamily="2" charset="2"/>
              <a:buChar char="l"/>
            </a:pPr>
            <a:r>
              <a:rPr lang="zh-CN" altLang="en-US">
                <a:latin typeface="+mj-ea"/>
              </a:rPr>
              <a:t>另外的用户：还有哪些可能的用户类型有共同的目的？</a:t>
            </a:r>
          </a:p>
          <a:p>
            <a:pPr marL="171450" indent="-171450">
              <a:buFont typeface="Wingdings" panose="05000000000000000000" pitchFamily="2" charset="2"/>
              <a:buChar char="l"/>
            </a:pPr>
            <a:r>
              <a:rPr lang="zh-CN" altLang="en-US">
                <a:latin typeface="+mj-ea"/>
              </a:rPr>
              <a:t>其它的细节：建议的</a:t>
            </a:r>
            <a:r>
              <a:rPr lang="en-US" altLang="zh-CN">
                <a:latin typeface="+mj-ea"/>
              </a:rPr>
              <a:t>UI</a:t>
            </a:r>
            <a:r>
              <a:rPr lang="zh-CN" altLang="en-US">
                <a:latin typeface="+mj-ea"/>
              </a:rPr>
              <a:t>，业务规则，数据元素。</a:t>
            </a:r>
            <a:endParaRPr lang="zh-CN" altLang="en-US" dirty="0">
              <a:latin typeface="+mj-ea"/>
            </a:endParaRPr>
          </a:p>
        </p:txBody>
      </p:sp>
      <p:sp>
        <p:nvSpPr>
          <p:cNvPr id="2" name="标题 1"/>
          <p:cNvSpPr>
            <a:spLocks noGrp="1"/>
          </p:cNvSpPr>
          <p:nvPr>
            <p:ph type="title"/>
          </p:nvPr>
        </p:nvSpPr>
        <p:spPr/>
        <p:txBody>
          <a:bodyPr/>
          <a:lstStyle/>
          <a:p>
            <a:r>
              <a:rPr lang="en-US" altLang="zh-CN" dirty="0"/>
              <a:t>5.2.3. </a:t>
            </a:r>
            <a:r>
              <a:rPr lang="zh-CN" altLang="en-US" dirty="0"/>
              <a:t>检视</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089" y="1127043"/>
            <a:ext cx="9775861" cy="4179922"/>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227044650"/>
              </p:ext>
            </p:extLst>
          </p:nvPr>
        </p:nvGraphicFramePr>
        <p:xfrm>
          <a:off x="0" y="5414386"/>
          <a:ext cx="12192000" cy="1443614"/>
        </p:xfrm>
        <a:graphic>
          <a:graphicData uri="http://schemas.openxmlformats.org/drawingml/2006/table">
            <a:tbl>
              <a:tblPr firstRow="1" bandRow="1">
                <a:effectLst/>
                <a:tableStyleId>{5C22544A-7EE6-4342-B048-85BDC9FD1C3A}</a:tableStyleId>
              </a:tblPr>
              <a:tblGrid>
                <a:gridCol w="544054">
                  <a:extLst>
                    <a:ext uri="{9D8B030D-6E8A-4147-A177-3AD203B41FA5}">
                      <a16:colId xmlns:a16="http://schemas.microsoft.com/office/drawing/2014/main" val="20000"/>
                    </a:ext>
                  </a:extLst>
                </a:gridCol>
                <a:gridCol w="11647946">
                  <a:extLst>
                    <a:ext uri="{9D8B030D-6E8A-4147-A177-3AD203B41FA5}">
                      <a16:colId xmlns:a16="http://schemas.microsoft.com/office/drawing/2014/main" val="20001"/>
                    </a:ext>
                  </a:extLst>
                </a:gridCol>
              </a:tblGrid>
              <a:tr h="401767">
                <a:tc>
                  <a:txBody>
                    <a:bodyPr/>
                    <a:lstStyle/>
                    <a:p>
                      <a:pPr algn="ctr">
                        <a:lnSpc>
                          <a:spcPct val="150000"/>
                        </a:lnSpc>
                      </a:pPr>
                      <a:r>
                        <a:rPr lang="en-US" altLang="zh-CN" sz="1200" b="1" dirty="0">
                          <a:solidFill>
                            <a:sysClr val="windowText" lastClr="000000"/>
                          </a:solidFill>
                          <a:latin typeface="+mj-ea"/>
                          <a:ea typeface="+mj-ea"/>
                        </a:rPr>
                        <a:t>1.</a:t>
                      </a:r>
                      <a:endParaRPr lang="zh-CN" altLang="en-US" sz="1200" b="1" dirty="0">
                        <a:solidFill>
                          <a:sysClr val="windowText" lastClr="000000"/>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0" dirty="0">
                          <a:solidFill>
                            <a:sysClr val="windowText" lastClr="000000"/>
                          </a:solidFill>
                          <a:latin typeface="+mj-ea"/>
                          <a:ea typeface="+mj-ea"/>
                        </a:rPr>
                        <a:t>将大的用户任务分解成更小的子任务和用户接口，期间会添加卡片，将一张卡片分为两张，重写卡片，以及重新组织他们。</a:t>
                      </a:r>
                    </a:p>
                  </a:txBody>
                  <a:tcPr anchor="ct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401767">
                <a:tc>
                  <a:txBody>
                    <a:bodyPr/>
                    <a:lstStyle/>
                    <a:p>
                      <a:pPr algn="ctr">
                        <a:lnSpc>
                          <a:spcPct val="150000"/>
                        </a:lnSpc>
                      </a:pPr>
                      <a:r>
                        <a:rPr lang="en-US" altLang="zh-CN" sz="1200" b="1" dirty="0">
                          <a:solidFill>
                            <a:sysClr val="windowText" lastClr="000000"/>
                          </a:solidFill>
                          <a:latin typeface="+mj-ea"/>
                          <a:ea typeface="+mj-ea"/>
                        </a:rPr>
                        <a:t>2.</a:t>
                      </a:r>
                      <a:endParaRPr lang="zh-CN" altLang="en-US" sz="1200" b="1" dirty="0">
                        <a:solidFill>
                          <a:sysClr val="windowText" lastClr="000000"/>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0" dirty="0">
                          <a:solidFill>
                            <a:sysClr val="windowText" lastClr="000000"/>
                          </a:solidFill>
                          <a:latin typeface="+mj-ea"/>
                          <a:ea typeface="+mj-ea"/>
                        </a:rPr>
                        <a:t>考虑所有的可能性，特别是考虑可能导致出错的任何事情，这个时候不要担心是不是在系统范围内，因为随后的活动还会移除范围以外的事情。</a:t>
                      </a:r>
                    </a:p>
                  </a:txBody>
                  <a:tcPr anchor="ct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382964">
                <a:tc>
                  <a:txBody>
                    <a:bodyPr/>
                    <a:lstStyle/>
                    <a:p>
                      <a:pPr algn="ctr">
                        <a:lnSpc>
                          <a:spcPct val="150000"/>
                        </a:lnSpc>
                      </a:pPr>
                      <a:r>
                        <a:rPr lang="en-US" altLang="zh-CN" sz="1200" b="1" dirty="0">
                          <a:solidFill>
                            <a:sysClr val="windowText" lastClr="000000"/>
                          </a:solidFill>
                          <a:latin typeface="+mj-ea"/>
                          <a:ea typeface="+mj-ea"/>
                        </a:rPr>
                        <a:t>3.</a:t>
                      </a:r>
                      <a:endParaRPr lang="zh-CN" altLang="en-US" sz="1200" b="1" dirty="0">
                        <a:solidFill>
                          <a:sysClr val="windowText" lastClr="000000"/>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200" b="0" dirty="0">
                          <a:solidFill>
                            <a:sysClr val="windowText" lastClr="000000"/>
                          </a:solidFill>
                          <a:latin typeface="+mj-ea"/>
                          <a:ea typeface="+mj-ea"/>
                        </a:rPr>
                        <a:t>邀请那些熟悉产品用户和用途的人来，讲故事讲给他们听。他们将会发现其中的故事漏洞并帮助补上；</a:t>
                      </a:r>
                    </a:p>
                    <a:p>
                      <a:pPr marL="171450" marR="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200" b="0" dirty="0">
                          <a:solidFill>
                            <a:sysClr val="windowText" lastClr="000000"/>
                          </a:solidFill>
                          <a:latin typeface="+mj-ea"/>
                          <a:ea typeface="+mj-ea"/>
                        </a:rPr>
                        <a:t>邀请开发人员来，讲故事给他们听，他们将会指出技术风险或者不现实的东西，并在技术解决方案中考虑。</a:t>
                      </a:r>
                    </a:p>
                  </a:txBody>
                  <a:tcPr anchor="ct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bl>
          </a:graphicData>
        </a:graphic>
      </p:graphicFrame>
      <p:sp>
        <p:nvSpPr>
          <p:cNvPr id="6" name="矩形 5"/>
          <p:cNvSpPr/>
          <p:nvPr/>
        </p:nvSpPr>
        <p:spPr>
          <a:xfrm>
            <a:off x="498297" y="600612"/>
            <a:ext cx="3446980" cy="498598"/>
          </a:xfrm>
          <a:prstGeom prst="rect">
            <a:avLst/>
          </a:prstGeom>
        </p:spPr>
        <p:txBody>
          <a:bodyPr wrap="square">
            <a:spAutoFit/>
          </a:bodyPr>
          <a:lstStyle/>
          <a:p>
            <a:pPr marL="171450" indent="-171450">
              <a:buFont typeface="Wingdings" panose="05000000000000000000" pitchFamily="2" charset="2"/>
              <a:buChar char="l"/>
            </a:pPr>
            <a:r>
              <a:rPr lang="zh-CN" altLang="en-US" sz="1200" dirty="0">
                <a:latin typeface="+mj-ea"/>
                <a:ea typeface="+mj-ea"/>
              </a:rPr>
              <a:t>可能的优化：如果</a:t>
            </a:r>
            <a:r>
              <a:rPr lang="en-US" altLang="zh-CN" sz="1200" dirty="0">
                <a:latin typeface="+mj-ea"/>
                <a:ea typeface="+mj-ea"/>
              </a:rPr>
              <a:t>...</a:t>
            </a:r>
            <a:r>
              <a:rPr lang="zh-CN" altLang="en-US" sz="1200" dirty="0">
                <a:latin typeface="+mj-ea"/>
                <a:ea typeface="+mj-ea"/>
              </a:rPr>
              <a:t>，系统会不会更酷一些？</a:t>
            </a:r>
          </a:p>
          <a:p>
            <a:pPr marL="171450" indent="-171450">
              <a:buFont typeface="Wingdings" panose="05000000000000000000" pitchFamily="2" charset="2"/>
              <a:buChar char="l"/>
            </a:pPr>
            <a:r>
              <a:rPr lang="zh-CN" altLang="en-US" sz="1200" dirty="0">
                <a:latin typeface="+mj-ea"/>
                <a:ea typeface="+mj-ea"/>
              </a:rPr>
              <a:t>可能的变异：系统用户还做另外什么事情？</a:t>
            </a:r>
          </a:p>
        </p:txBody>
      </p:sp>
      <p:sp>
        <p:nvSpPr>
          <p:cNvPr id="8" name="矩形 7"/>
          <p:cNvSpPr/>
          <p:nvPr/>
        </p:nvSpPr>
        <p:spPr>
          <a:xfrm>
            <a:off x="4006874" y="600612"/>
            <a:ext cx="4169627" cy="498598"/>
          </a:xfrm>
          <a:prstGeom prst="rect">
            <a:avLst/>
          </a:prstGeom>
        </p:spPr>
        <p:txBody>
          <a:bodyPr wrap="square">
            <a:spAutoFit/>
          </a:bodyPr>
          <a:lstStyle/>
          <a:p>
            <a:pPr marL="171450" indent="-171450">
              <a:buFont typeface="Wingdings" panose="05000000000000000000" pitchFamily="2" charset="2"/>
              <a:buChar char="l"/>
            </a:pPr>
            <a:r>
              <a:rPr lang="zh-CN" altLang="en-US" sz="1200" dirty="0">
                <a:latin typeface="+mj-ea"/>
                <a:ea typeface="+mj-ea"/>
              </a:rPr>
              <a:t>可能的异常：什么事情会导致出错？如何恢复：</a:t>
            </a:r>
          </a:p>
          <a:p>
            <a:pPr marL="171450" indent="-171450">
              <a:buFont typeface="Wingdings" panose="05000000000000000000" pitchFamily="2" charset="2"/>
              <a:buChar char="l"/>
            </a:pPr>
            <a:r>
              <a:rPr lang="zh-CN" altLang="en-US" sz="1200" dirty="0">
                <a:latin typeface="+mj-ea"/>
                <a:ea typeface="+mj-ea"/>
              </a:rPr>
              <a:t>另外的用户：还有哪些可能的用户类型有共同的目的？</a:t>
            </a:r>
          </a:p>
        </p:txBody>
      </p:sp>
      <p:sp>
        <p:nvSpPr>
          <p:cNvPr id="9" name="矩形 8"/>
          <p:cNvSpPr/>
          <p:nvPr/>
        </p:nvSpPr>
        <p:spPr>
          <a:xfrm>
            <a:off x="8022373" y="600612"/>
            <a:ext cx="4169627" cy="276999"/>
          </a:xfrm>
          <a:prstGeom prst="rect">
            <a:avLst/>
          </a:prstGeom>
        </p:spPr>
        <p:txBody>
          <a:bodyPr wrap="square">
            <a:spAutoFit/>
          </a:bodyPr>
          <a:lstStyle/>
          <a:p>
            <a:pPr marL="171450" indent="-171450">
              <a:buFont typeface="Wingdings" panose="05000000000000000000" pitchFamily="2" charset="2"/>
              <a:buChar char="l"/>
            </a:pPr>
            <a:r>
              <a:rPr lang="zh-CN" altLang="en-US" sz="1200" dirty="0">
                <a:latin typeface="+mj-ea"/>
                <a:ea typeface="+mj-ea"/>
              </a:rPr>
              <a:t>其它的细节：建议的</a:t>
            </a:r>
            <a:r>
              <a:rPr lang="en-US" altLang="zh-CN" sz="1200" dirty="0">
                <a:latin typeface="+mj-ea"/>
                <a:ea typeface="+mj-ea"/>
              </a:rPr>
              <a:t>UI</a:t>
            </a:r>
            <a:r>
              <a:rPr lang="zh-CN" altLang="en-US" sz="1200" dirty="0">
                <a:latin typeface="+mj-ea"/>
                <a:ea typeface="+mj-ea"/>
              </a:rPr>
              <a:t>，业务规则，数据元素。</a:t>
            </a:r>
          </a:p>
        </p:txBody>
      </p:sp>
    </p:spTree>
    <p:extLst>
      <p:ext uri="{BB962C8B-B14F-4D97-AF65-F5344CB8AC3E}">
        <p14:creationId xmlns:p14="http://schemas.microsoft.com/office/powerpoint/2010/main" val="4230450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5.2.4. </a:t>
            </a:r>
            <a:r>
              <a:rPr lang="zh-CN" altLang="en-US" dirty="0"/>
              <a:t>划分迭代版本</a:t>
            </a: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5338" b="3645"/>
          <a:stretch/>
        </p:blipFill>
        <p:spPr>
          <a:xfrm>
            <a:off x="60606" y="518846"/>
            <a:ext cx="12070788" cy="4746661"/>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3739308494"/>
              </p:ext>
            </p:extLst>
          </p:nvPr>
        </p:nvGraphicFramePr>
        <p:xfrm>
          <a:off x="60606" y="5292732"/>
          <a:ext cx="12070788" cy="1186498"/>
        </p:xfrm>
        <a:graphic>
          <a:graphicData uri="http://schemas.openxmlformats.org/drawingml/2006/table">
            <a:tbl>
              <a:tblPr firstRow="1" bandRow="1">
                <a:effectLst/>
                <a:tableStyleId>{5C22544A-7EE6-4342-B048-85BDC9FD1C3A}</a:tableStyleId>
              </a:tblPr>
              <a:tblGrid>
                <a:gridCol w="538645">
                  <a:extLst>
                    <a:ext uri="{9D8B030D-6E8A-4147-A177-3AD203B41FA5}">
                      <a16:colId xmlns:a16="http://schemas.microsoft.com/office/drawing/2014/main" val="20000"/>
                    </a:ext>
                  </a:extLst>
                </a:gridCol>
                <a:gridCol w="11532143">
                  <a:extLst>
                    <a:ext uri="{9D8B030D-6E8A-4147-A177-3AD203B41FA5}">
                      <a16:colId xmlns:a16="http://schemas.microsoft.com/office/drawing/2014/main" val="20001"/>
                    </a:ext>
                  </a:extLst>
                </a:gridCol>
              </a:tblGrid>
              <a:tr h="401767">
                <a:tc>
                  <a:txBody>
                    <a:bodyPr/>
                    <a:lstStyle/>
                    <a:p>
                      <a:pPr algn="ctr">
                        <a:lnSpc>
                          <a:spcPct val="150000"/>
                        </a:lnSpc>
                      </a:pPr>
                      <a:r>
                        <a:rPr lang="en-US" altLang="zh-CN" sz="1200" b="1" dirty="0">
                          <a:solidFill>
                            <a:sysClr val="windowText" lastClr="000000"/>
                          </a:solidFill>
                          <a:latin typeface="+mj-ea"/>
                          <a:ea typeface="+mj-ea"/>
                        </a:rPr>
                        <a:t>1.</a:t>
                      </a:r>
                      <a:endParaRPr lang="zh-CN" altLang="en-US" sz="1200" b="1" dirty="0">
                        <a:solidFill>
                          <a:sysClr val="windowText" lastClr="000000"/>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0" dirty="0">
                          <a:solidFill>
                            <a:sysClr val="windowText" lastClr="000000"/>
                          </a:solidFill>
                          <a:latin typeface="+mj-ea"/>
                          <a:ea typeface="+mj-ea"/>
                        </a:rPr>
                        <a:t>将故事地图划分为整体的产品版本，以便可以看到产品用户的跨度范围，这样的划分可以清晰地看到成品发布的增量。</a:t>
                      </a:r>
                    </a:p>
                  </a:txBody>
                  <a:tcPr anchor="ct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401767">
                <a:tc>
                  <a:txBody>
                    <a:bodyPr/>
                    <a:lstStyle/>
                    <a:p>
                      <a:pPr algn="ctr">
                        <a:lnSpc>
                          <a:spcPct val="150000"/>
                        </a:lnSpc>
                      </a:pPr>
                      <a:r>
                        <a:rPr lang="en-US" altLang="zh-CN" sz="1200" b="1" dirty="0">
                          <a:solidFill>
                            <a:sysClr val="windowText" lastClr="000000"/>
                          </a:solidFill>
                          <a:latin typeface="+mj-ea"/>
                          <a:ea typeface="+mj-ea"/>
                        </a:rPr>
                        <a:t>2.</a:t>
                      </a:r>
                      <a:endParaRPr lang="zh-CN" altLang="en-US" sz="1200" b="1" dirty="0">
                        <a:solidFill>
                          <a:sysClr val="windowText" lastClr="000000"/>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0" dirty="0">
                          <a:solidFill>
                            <a:sysClr val="windowText" lastClr="000000"/>
                          </a:solidFill>
                          <a:latin typeface="+mj-ea"/>
                          <a:ea typeface="+mj-ea"/>
                        </a:rPr>
                        <a:t>用简单的描述说明版本的的成果和影响力（最好能够体现在版本名称上），不断围绕大的 </a:t>
                      </a:r>
                      <a:r>
                        <a:rPr lang="en-US" altLang="zh-CN" sz="1200" b="0" dirty="0">
                          <a:solidFill>
                            <a:sysClr val="windowText" lastClr="000000"/>
                          </a:solidFill>
                          <a:latin typeface="+mj-ea"/>
                          <a:ea typeface="+mj-ea"/>
                        </a:rPr>
                        <a:t>why </a:t>
                      </a:r>
                      <a:r>
                        <a:rPr lang="zh-CN" altLang="en-US" sz="1200" b="0" dirty="0">
                          <a:solidFill>
                            <a:sysClr val="windowText" lastClr="000000"/>
                          </a:solidFill>
                          <a:latin typeface="+mj-ea"/>
                          <a:ea typeface="+mj-ea"/>
                        </a:rPr>
                        <a:t>来描述成果的效益。 </a:t>
                      </a:r>
                    </a:p>
                  </a:txBody>
                  <a:tcPr anchor="ct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382964">
                <a:tc>
                  <a:txBody>
                    <a:bodyPr/>
                    <a:lstStyle/>
                    <a:p>
                      <a:pPr algn="ctr">
                        <a:lnSpc>
                          <a:spcPct val="150000"/>
                        </a:lnSpc>
                      </a:pPr>
                      <a:r>
                        <a:rPr lang="en-US" altLang="zh-CN" sz="1200" b="1" dirty="0">
                          <a:solidFill>
                            <a:sysClr val="windowText" lastClr="000000"/>
                          </a:solidFill>
                          <a:latin typeface="+mj-ea"/>
                          <a:ea typeface="+mj-ea"/>
                        </a:rPr>
                        <a:t>3.</a:t>
                      </a:r>
                      <a:endParaRPr lang="zh-CN" altLang="en-US" sz="1200" b="1" dirty="0">
                        <a:solidFill>
                          <a:sysClr val="windowText" lastClr="000000"/>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200" b="0" dirty="0">
                          <a:solidFill>
                            <a:sysClr val="windowText" lastClr="000000"/>
                          </a:solidFill>
                          <a:latin typeface="+mj-ea"/>
                          <a:ea typeface="+mj-ea"/>
                        </a:rPr>
                        <a:t>每个阶段都要定义好“成功”的度量。</a:t>
                      </a:r>
                    </a:p>
                  </a:txBody>
                  <a:tcPr anchor="ct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924458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5.2.5. </a:t>
            </a:r>
            <a:r>
              <a:rPr lang="zh-CN" altLang="en-US" dirty="0"/>
              <a:t>划分开发冲刺</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07" y="536978"/>
            <a:ext cx="6642243" cy="312982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0122" y="556570"/>
            <a:ext cx="5347872" cy="3129820"/>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50122" y="3768582"/>
            <a:ext cx="5347872" cy="3010328"/>
          </a:xfrm>
          <a:prstGeom prst="rect">
            <a:avLst/>
          </a:prstGeom>
        </p:spPr>
      </p:pic>
      <p:sp>
        <p:nvSpPr>
          <p:cNvPr id="9" name="矩形 8"/>
          <p:cNvSpPr/>
          <p:nvPr/>
        </p:nvSpPr>
        <p:spPr>
          <a:xfrm>
            <a:off x="0" y="3784835"/>
            <a:ext cx="7149102" cy="1311128"/>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策划可以用于改善故事所需要的工作；</a:t>
            </a:r>
          </a:p>
          <a:p>
            <a:pPr marL="285750" indent="-285750">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整个团队（包括开发人员和测试人员）围绕 验收标准 在一起工作，直到足够充分详细和达成共识。</a:t>
            </a:r>
          </a:p>
          <a:p>
            <a:pPr marL="285750" indent="-285750">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策划开发和测试工作。</a:t>
            </a:r>
          </a:p>
          <a:p>
            <a:pPr marL="285750" indent="-285750">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构建和验证软件系统中可以工作的部分！</a:t>
            </a:r>
          </a:p>
        </p:txBody>
      </p:sp>
      <p:sp>
        <p:nvSpPr>
          <p:cNvPr id="3" name="矩形 2"/>
          <p:cNvSpPr/>
          <p:nvPr/>
        </p:nvSpPr>
        <p:spPr>
          <a:xfrm>
            <a:off x="967483" y="5465667"/>
            <a:ext cx="5618251" cy="1163395"/>
          </a:xfrm>
          <a:prstGeom prst="rect">
            <a:avLst/>
          </a:prstGeom>
          <a:solidFill>
            <a:schemeClr val="tx1">
              <a:lumMod val="85000"/>
            </a:schemeClr>
          </a:solidFill>
        </p:spPr>
        <p:txBody>
          <a:bodyPr wrap="square">
            <a:spAutoFit/>
          </a:bodyPr>
          <a:lstStyle/>
          <a:p>
            <a:r>
              <a:rPr lang="zh-CN" altLang="en-US" sz="1200" dirty="0">
                <a:latin typeface="+mj-ea"/>
                <a:ea typeface="+mj-ea"/>
              </a:rPr>
              <a:t> 查询结果默认以名称升序排列；</a:t>
            </a:r>
          </a:p>
          <a:p>
            <a:r>
              <a:rPr lang="zh-CN" altLang="en-US" sz="1200" dirty="0">
                <a:latin typeface="+mj-ea"/>
                <a:ea typeface="+mj-ea"/>
              </a:rPr>
              <a:t> 当查询结果超过 </a:t>
            </a:r>
            <a:r>
              <a:rPr lang="en-US" altLang="zh-CN" sz="1200" dirty="0">
                <a:latin typeface="+mj-ea"/>
                <a:ea typeface="+mj-ea"/>
              </a:rPr>
              <a:t>20 </a:t>
            </a:r>
            <a:r>
              <a:rPr lang="zh-CN" altLang="en-US" sz="1200" dirty="0">
                <a:latin typeface="+mj-ea"/>
                <a:ea typeface="+mj-ea"/>
              </a:rPr>
              <a:t>条时，应进行分页考虑；</a:t>
            </a:r>
          </a:p>
          <a:p>
            <a:r>
              <a:rPr lang="zh-CN" altLang="en-US" sz="1200" dirty="0">
                <a:latin typeface="+mj-ea"/>
                <a:ea typeface="+mj-ea"/>
              </a:rPr>
              <a:t> 分页条数的阈值可以进行设置；</a:t>
            </a:r>
          </a:p>
          <a:p>
            <a:r>
              <a:rPr lang="zh-CN" altLang="en-US" sz="1200" dirty="0">
                <a:latin typeface="+mj-ea"/>
                <a:ea typeface="+mj-ea"/>
              </a:rPr>
              <a:t> 如果没有查询结果，应提示“无满足条件的结果集”。</a:t>
            </a:r>
          </a:p>
          <a:p>
            <a:r>
              <a:rPr lang="zh-CN" altLang="en-US" sz="1200" dirty="0">
                <a:latin typeface="+mj-ea"/>
                <a:ea typeface="+mj-ea"/>
              </a:rPr>
              <a:t> 如果查询失败，应弹出“查询失败”的错误框，并在错误框中给出错误原因。</a:t>
            </a:r>
          </a:p>
        </p:txBody>
      </p:sp>
      <p:cxnSp>
        <p:nvCxnSpPr>
          <p:cNvPr id="7" name="直接连接符 6"/>
          <p:cNvCxnSpPr>
            <a:cxnSpLocks/>
          </p:cNvCxnSpPr>
          <p:nvPr/>
        </p:nvCxnSpPr>
        <p:spPr>
          <a:xfrm flipV="1">
            <a:off x="3277456" y="4435262"/>
            <a:ext cx="584771" cy="51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a:endCxn id="3" idx="0"/>
          </p:cNvCxnSpPr>
          <p:nvPr/>
        </p:nvCxnSpPr>
        <p:spPr>
          <a:xfrm>
            <a:off x="3569841" y="4435262"/>
            <a:ext cx="206768" cy="103040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31291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 </a:t>
            </a:r>
            <a:r>
              <a:rPr lang="zh-CN" altLang="en-US" dirty="0"/>
              <a:t>用户故事的故事</a:t>
            </a:r>
          </a:p>
        </p:txBody>
      </p:sp>
      <p:sp>
        <p:nvSpPr>
          <p:cNvPr id="4" name="矩形 3"/>
          <p:cNvSpPr/>
          <p:nvPr/>
        </p:nvSpPr>
        <p:spPr>
          <a:xfrm>
            <a:off x="1176390" y="3168286"/>
            <a:ext cx="9185097" cy="1754326"/>
          </a:xfrm>
          <a:prstGeom prst="rect">
            <a:avLst/>
          </a:prstGeom>
        </p:spPr>
        <p:txBody>
          <a:bodyPr wrap="square">
            <a:spAutoFit/>
          </a:bodyPr>
          <a:lstStyle/>
          <a:p>
            <a:pPr>
              <a:lnSpc>
                <a:spcPct val="150000"/>
              </a:lnSpc>
              <a:buNone/>
            </a:pPr>
            <a:r>
              <a:rPr lang="en-US" altLang="zh-CN" dirty="0">
                <a:latin typeface="+mj-ea"/>
                <a:ea typeface="+mj-ea"/>
              </a:rPr>
              <a:t>Alan Cooper </a:t>
            </a:r>
            <a:r>
              <a:rPr lang="zh-CN" altLang="en-US" dirty="0">
                <a:latin typeface="+mj-ea"/>
                <a:ea typeface="+mj-ea"/>
              </a:rPr>
              <a:t>认为“</a:t>
            </a:r>
            <a:r>
              <a:rPr lang="zh-CN" altLang="en-US" dirty="0">
                <a:solidFill>
                  <a:srgbClr val="FF0000"/>
                </a:solidFill>
                <a:latin typeface="+mj-ea"/>
                <a:ea typeface="+mj-ea"/>
              </a:rPr>
              <a:t>用户故事地图是连接开发和设计的桥梁</a:t>
            </a:r>
            <a:r>
              <a:rPr lang="zh-CN" altLang="en-US" dirty="0">
                <a:latin typeface="+mj-ea"/>
                <a:ea typeface="+mj-ea"/>
              </a:rPr>
              <a:t>” 。交互设计的核心是发现用户行为并像讲故事一样把它们描述出来。软件开发则是将这些描述拆分、实现并集成到产品中。通过用户故事地图的方式来处理用户故事，设计仍然保持其叙事结构，开发工作也可以得到很好的分解从而得以高效实现。</a:t>
            </a:r>
          </a:p>
        </p:txBody>
      </p:sp>
      <p:sp>
        <p:nvSpPr>
          <p:cNvPr id="5" name="矩形 4"/>
          <p:cNvSpPr/>
          <p:nvPr/>
        </p:nvSpPr>
        <p:spPr>
          <a:xfrm>
            <a:off x="1116458" y="1229789"/>
            <a:ext cx="9435101" cy="1754326"/>
          </a:xfrm>
          <a:prstGeom prst="rect">
            <a:avLst/>
          </a:prstGeom>
        </p:spPr>
        <p:txBody>
          <a:bodyPr wrap="square">
            <a:spAutoFit/>
          </a:bodyPr>
          <a:lstStyle/>
          <a:p>
            <a:pPr>
              <a:lnSpc>
                <a:spcPct val="150000"/>
              </a:lnSpc>
              <a:buNone/>
            </a:pPr>
            <a:r>
              <a:rPr lang="en-US" altLang="zh-CN" dirty="0">
                <a:latin typeface="+mj-ea"/>
                <a:ea typeface="+mj-ea"/>
              </a:rPr>
              <a:t>Martin Fowler </a:t>
            </a:r>
            <a:r>
              <a:rPr lang="zh-CN" altLang="en-US" dirty="0">
                <a:latin typeface="+mj-ea"/>
                <a:ea typeface="+mj-ea"/>
              </a:rPr>
              <a:t>说</a:t>
            </a:r>
            <a:r>
              <a:rPr lang="en-US" altLang="zh-CN" dirty="0">
                <a:latin typeface="+mj-ea"/>
                <a:ea typeface="+mj-ea"/>
              </a:rPr>
              <a:t>:“</a:t>
            </a:r>
            <a:r>
              <a:rPr lang="zh-CN" altLang="en-US" dirty="0">
                <a:solidFill>
                  <a:srgbClr val="FF0000"/>
                </a:solidFill>
                <a:latin typeface="+mj-ea"/>
                <a:ea typeface="+mj-ea"/>
              </a:rPr>
              <a:t>故事地图是一门在需求拆分过程中保持全景图的技术</a:t>
            </a:r>
            <a:r>
              <a:rPr lang="zh-CN" altLang="en-US" dirty="0">
                <a:latin typeface="+mj-ea"/>
                <a:ea typeface="+mj-ea"/>
              </a:rPr>
              <a:t>”。</a:t>
            </a:r>
            <a:r>
              <a:rPr lang="en-US" altLang="zh-CN" dirty="0">
                <a:latin typeface="+mj-ea"/>
                <a:ea typeface="+mj-ea"/>
              </a:rPr>
              <a:t>Kent Beck</a:t>
            </a:r>
            <a:r>
              <a:rPr lang="zh-CN" altLang="en-US" dirty="0">
                <a:latin typeface="+mj-ea"/>
                <a:ea typeface="+mj-ea"/>
              </a:rPr>
              <a:t>最早提出故事的目的是激发沟通的火花。他呼吁团队把沟通作为高效团队的核心价值。故事，是程序员和其他角色沟通的必备要求，故事地图将这些要素组织为结构化，以此来强化软件开发中最关键的部分 </a:t>
            </a:r>
            <a:r>
              <a:rPr lang="en-US" altLang="zh-CN" dirty="0">
                <a:latin typeface="+mj-ea"/>
                <a:ea typeface="+mj-ea"/>
              </a:rPr>
              <a:t>— </a:t>
            </a:r>
            <a:r>
              <a:rPr lang="zh-CN" altLang="en-US" dirty="0">
                <a:latin typeface="+mj-ea"/>
                <a:ea typeface="+mj-ea"/>
              </a:rPr>
              <a:t>沟通。</a:t>
            </a:r>
          </a:p>
        </p:txBody>
      </p:sp>
    </p:spTree>
    <p:extLst>
      <p:ext uri="{BB962C8B-B14F-4D97-AF65-F5344CB8AC3E}">
        <p14:creationId xmlns:p14="http://schemas.microsoft.com/office/powerpoint/2010/main" val="383020758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E71B-BD2E-4777-A805-A9EFC03C9394}"/>
              </a:ext>
            </a:extLst>
          </p:cNvPr>
          <p:cNvSpPr>
            <a:spLocks noGrp="1"/>
          </p:cNvSpPr>
          <p:nvPr>
            <p:ph type="title"/>
          </p:nvPr>
        </p:nvSpPr>
        <p:spPr>
          <a:xfrm>
            <a:off x="9836" y="17548"/>
            <a:ext cx="12192000" cy="489098"/>
          </a:xfrm>
        </p:spPr>
        <p:txBody>
          <a:bodyPr/>
          <a:lstStyle/>
          <a:p>
            <a:r>
              <a:rPr lang="en-US" altLang="zh-CN" dirty="0"/>
              <a:t>6. </a:t>
            </a:r>
            <a:r>
              <a:rPr lang="zh-CN" altLang="en-US" dirty="0"/>
              <a:t>用户故事的估算：故事点</a:t>
            </a:r>
          </a:p>
        </p:txBody>
      </p:sp>
      <p:sp>
        <p:nvSpPr>
          <p:cNvPr id="3" name="矩形 2">
            <a:extLst>
              <a:ext uri="{FF2B5EF4-FFF2-40B4-BE49-F238E27FC236}">
                <a16:creationId xmlns:a16="http://schemas.microsoft.com/office/drawing/2014/main" id="{CA5DD7B5-EF55-45AC-A08A-739539C77106}"/>
              </a:ext>
            </a:extLst>
          </p:cNvPr>
          <p:cNvSpPr/>
          <p:nvPr/>
        </p:nvSpPr>
        <p:spPr>
          <a:xfrm>
            <a:off x="876648" y="1297356"/>
            <a:ext cx="10911895" cy="874407"/>
          </a:xfrm>
          <a:prstGeom prst="rect">
            <a:avLst/>
          </a:prstGeom>
        </p:spPr>
        <p:txBody>
          <a:bodyPr wrap="square">
            <a:spAutoFit/>
          </a:bodyPr>
          <a:lstStyle/>
          <a:p>
            <a:pPr>
              <a:lnSpc>
                <a:spcPct val="150000"/>
              </a:lnSpc>
              <a:buNone/>
            </a:pPr>
            <a:r>
              <a:rPr lang="zh-CN" altLang="en-US" dirty="0">
                <a:latin typeface="+mj-ea"/>
                <a:ea typeface="+mj-ea"/>
              </a:rPr>
              <a:t>用于衡量实现用户故事定义行为所需要的工作量，其中包括整个软件生命周期的所有阶段的工作量：需求分析、方案设计、包含单元测试的代码实现、部署实验、测试验收。</a:t>
            </a:r>
          </a:p>
        </p:txBody>
      </p:sp>
      <p:cxnSp>
        <p:nvCxnSpPr>
          <p:cNvPr id="4" name="直接连接符 3">
            <a:extLst>
              <a:ext uri="{FF2B5EF4-FFF2-40B4-BE49-F238E27FC236}">
                <a16:creationId xmlns:a16="http://schemas.microsoft.com/office/drawing/2014/main" id="{FB9859E3-ABC6-44EF-8FED-B478FBBF0CF4}"/>
              </a:ext>
            </a:extLst>
          </p:cNvPr>
          <p:cNvCxnSpPr>
            <a:cxnSpLocks/>
          </p:cNvCxnSpPr>
          <p:nvPr/>
        </p:nvCxnSpPr>
        <p:spPr>
          <a:xfrm flipV="1">
            <a:off x="927777" y="1297356"/>
            <a:ext cx="10724696" cy="10378"/>
          </a:xfrm>
          <a:prstGeom prst="line">
            <a:avLst/>
          </a:prstGeom>
          <a:ln w="12700">
            <a:solidFill>
              <a:srgbClr val="000000"/>
            </a:solidFill>
            <a:headEnd type="oval"/>
            <a:tailEnd w="lg" len="lg"/>
          </a:ln>
        </p:spPr>
        <p:style>
          <a:lnRef idx="1">
            <a:schemeClr val="accent1"/>
          </a:lnRef>
          <a:fillRef idx="0">
            <a:schemeClr val="accent1"/>
          </a:fillRef>
          <a:effectRef idx="0">
            <a:schemeClr val="accent1"/>
          </a:effectRef>
          <a:fontRef idx="minor">
            <a:schemeClr val="tx1"/>
          </a:fontRef>
        </p:style>
      </p:cxnSp>
      <p:sp>
        <p:nvSpPr>
          <p:cNvPr id="5" name="文本框 7">
            <a:extLst>
              <a:ext uri="{FF2B5EF4-FFF2-40B4-BE49-F238E27FC236}">
                <a16:creationId xmlns:a16="http://schemas.microsoft.com/office/drawing/2014/main" id="{BC67DD38-4FF4-4FC6-8819-7E9FA96232B3}"/>
              </a:ext>
            </a:extLst>
          </p:cNvPr>
          <p:cNvSpPr txBox="1">
            <a:spLocks noChangeArrowheads="1"/>
          </p:cNvSpPr>
          <p:nvPr/>
        </p:nvSpPr>
        <p:spPr bwMode="auto">
          <a:xfrm>
            <a:off x="927777" y="848826"/>
            <a:ext cx="1210588" cy="400110"/>
          </a:xfrm>
          <a:prstGeom prst="rect">
            <a:avLst/>
          </a:prstGeom>
          <a:noFill/>
          <a:ln w="9525">
            <a:noFill/>
            <a:miter lim="800000"/>
            <a:headEnd/>
            <a:tailEnd/>
          </a:ln>
        </p:spPr>
        <p:txBody>
          <a:bodyPr wrap="none">
            <a:spAutoFit/>
          </a:bodyPr>
          <a:lstStyle/>
          <a:p>
            <a:pPr eaLnBrk="0" hangingPunct="0">
              <a:spcBef>
                <a:spcPct val="20000"/>
              </a:spcBef>
              <a:buFont typeface="Wingdings" pitchFamily="2" charset="2"/>
              <a:buNone/>
            </a:pPr>
            <a:r>
              <a:rPr lang="zh-CN" altLang="en-US" sz="2000" b="1" dirty="0">
                <a:latin typeface="微软雅黑" pitchFamily="34" charset="-122"/>
                <a:ea typeface="微软雅黑" pitchFamily="34" charset="-122"/>
              </a:rPr>
              <a:t>一般定义</a:t>
            </a:r>
          </a:p>
        </p:txBody>
      </p:sp>
      <p:cxnSp>
        <p:nvCxnSpPr>
          <p:cNvPr id="6" name="直接连接符 5">
            <a:extLst>
              <a:ext uri="{FF2B5EF4-FFF2-40B4-BE49-F238E27FC236}">
                <a16:creationId xmlns:a16="http://schemas.microsoft.com/office/drawing/2014/main" id="{3F48B829-A4BB-4FE0-81D3-225134053B6B}"/>
              </a:ext>
            </a:extLst>
          </p:cNvPr>
          <p:cNvCxnSpPr>
            <a:cxnSpLocks/>
          </p:cNvCxnSpPr>
          <p:nvPr/>
        </p:nvCxnSpPr>
        <p:spPr>
          <a:xfrm flipV="1">
            <a:off x="927777" y="2957284"/>
            <a:ext cx="10724696" cy="10378"/>
          </a:xfrm>
          <a:prstGeom prst="line">
            <a:avLst/>
          </a:prstGeom>
          <a:ln w="12700">
            <a:solidFill>
              <a:srgbClr val="000000"/>
            </a:solidFill>
            <a:headEnd type="oval"/>
            <a:tailEnd w="lg" len="lg"/>
          </a:ln>
        </p:spPr>
        <p:style>
          <a:lnRef idx="1">
            <a:schemeClr val="accent1"/>
          </a:lnRef>
          <a:fillRef idx="0">
            <a:schemeClr val="accent1"/>
          </a:fillRef>
          <a:effectRef idx="0">
            <a:schemeClr val="accent1"/>
          </a:effectRef>
          <a:fontRef idx="minor">
            <a:schemeClr val="tx1"/>
          </a:fontRef>
        </p:style>
      </p:cxnSp>
      <p:sp>
        <p:nvSpPr>
          <p:cNvPr id="7" name="文本框 7">
            <a:extLst>
              <a:ext uri="{FF2B5EF4-FFF2-40B4-BE49-F238E27FC236}">
                <a16:creationId xmlns:a16="http://schemas.microsoft.com/office/drawing/2014/main" id="{22E456EB-EC53-4557-A3DB-E3B33F25FF57}"/>
              </a:ext>
            </a:extLst>
          </p:cNvPr>
          <p:cNvSpPr txBox="1">
            <a:spLocks noChangeArrowheads="1"/>
          </p:cNvSpPr>
          <p:nvPr/>
        </p:nvSpPr>
        <p:spPr bwMode="auto">
          <a:xfrm>
            <a:off x="927777" y="2508754"/>
            <a:ext cx="4544834" cy="400110"/>
          </a:xfrm>
          <a:prstGeom prst="rect">
            <a:avLst/>
          </a:prstGeom>
          <a:noFill/>
          <a:ln w="9525">
            <a:noFill/>
            <a:miter lim="800000"/>
            <a:headEnd/>
            <a:tailEnd/>
          </a:ln>
        </p:spPr>
        <p:txBody>
          <a:bodyPr wrap="none">
            <a:spAutoFit/>
          </a:bodyPr>
          <a:lstStyle/>
          <a:p>
            <a:pPr eaLnBrk="0" hangingPunct="0">
              <a:spcBef>
                <a:spcPct val="20000"/>
              </a:spcBef>
              <a:buFont typeface="Wingdings" pitchFamily="2" charset="2"/>
              <a:buNone/>
            </a:pPr>
            <a:r>
              <a:rPr lang="zh-CN" altLang="en-US" sz="2000" b="1" dirty="0">
                <a:latin typeface="微软雅黑" pitchFamily="34" charset="-122"/>
                <a:ea typeface="微软雅黑" pitchFamily="34" charset="-122"/>
              </a:rPr>
              <a:t>故事点不是用来表达工作量的绝对时长</a:t>
            </a:r>
          </a:p>
        </p:txBody>
      </p:sp>
      <p:grpSp>
        <p:nvGrpSpPr>
          <p:cNvPr id="28" name="组合 27">
            <a:extLst>
              <a:ext uri="{FF2B5EF4-FFF2-40B4-BE49-F238E27FC236}">
                <a16:creationId xmlns:a16="http://schemas.microsoft.com/office/drawing/2014/main" id="{97BDB834-6343-430D-BFA4-DF26738DC854}"/>
              </a:ext>
            </a:extLst>
          </p:cNvPr>
          <p:cNvGrpSpPr/>
          <p:nvPr/>
        </p:nvGrpSpPr>
        <p:grpSpPr>
          <a:xfrm>
            <a:off x="1996515" y="3320535"/>
            <a:ext cx="7080116" cy="2884019"/>
            <a:chOff x="1917792" y="3423480"/>
            <a:chExt cx="7080116" cy="2884019"/>
          </a:xfrm>
        </p:grpSpPr>
        <p:grpSp>
          <p:nvGrpSpPr>
            <p:cNvPr id="12" name="组合 11">
              <a:extLst>
                <a:ext uri="{FF2B5EF4-FFF2-40B4-BE49-F238E27FC236}">
                  <a16:creationId xmlns:a16="http://schemas.microsoft.com/office/drawing/2014/main" id="{13C3895C-8227-4BF7-8586-F52767E7CA6E}"/>
                </a:ext>
              </a:extLst>
            </p:cNvPr>
            <p:cNvGrpSpPr/>
            <p:nvPr/>
          </p:nvGrpSpPr>
          <p:grpSpPr>
            <a:xfrm>
              <a:off x="1917792" y="3423480"/>
              <a:ext cx="7050595" cy="369332"/>
              <a:chOff x="1917792" y="3705673"/>
              <a:chExt cx="7050595" cy="369332"/>
            </a:xfrm>
          </p:grpSpPr>
          <p:cxnSp>
            <p:nvCxnSpPr>
              <p:cNvPr id="9" name="直接连接符 8">
                <a:extLst>
                  <a:ext uri="{FF2B5EF4-FFF2-40B4-BE49-F238E27FC236}">
                    <a16:creationId xmlns:a16="http://schemas.microsoft.com/office/drawing/2014/main" id="{EF00342F-F33A-42A9-9824-11F4CBCAB5BB}"/>
                  </a:ext>
                </a:extLst>
              </p:cNvPr>
              <p:cNvCxnSpPr>
                <a:cxnSpLocks/>
              </p:cNvCxnSpPr>
              <p:nvPr/>
            </p:nvCxnSpPr>
            <p:spPr>
              <a:xfrm>
                <a:off x="2410140" y="3893770"/>
                <a:ext cx="6558247" cy="1"/>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B6D1AA5-A270-4EBA-82EC-E0CF6FE1DD7D}"/>
                  </a:ext>
                </a:extLst>
              </p:cNvPr>
              <p:cNvSpPr txBox="1"/>
              <p:nvPr/>
            </p:nvSpPr>
            <p:spPr>
              <a:xfrm>
                <a:off x="1917792" y="3705673"/>
                <a:ext cx="569387" cy="369332"/>
              </a:xfrm>
              <a:prstGeom prst="rect">
                <a:avLst/>
              </a:prstGeom>
              <a:noFill/>
            </p:spPr>
            <p:txBody>
              <a:bodyPr wrap="none" rtlCol="0">
                <a:spAutoFit/>
              </a:bodyPr>
              <a:lstStyle/>
              <a:p>
                <a:pPr algn="r">
                  <a:buNone/>
                </a:pPr>
                <a:r>
                  <a:rPr lang="en-US" altLang="zh-CN" dirty="0"/>
                  <a:t>100</a:t>
                </a:r>
                <a:endParaRPr lang="zh-CN" altLang="en-US" dirty="0"/>
              </a:p>
            </p:txBody>
          </p:sp>
        </p:grpSp>
        <p:grpSp>
          <p:nvGrpSpPr>
            <p:cNvPr id="13" name="组合 12">
              <a:extLst>
                <a:ext uri="{FF2B5EF4-FFF2-40B4-BE49-F238E27FC236}">
                  <a16:creationId xmlns:a16="http://schemas.microsoft.com/office/drawing/2014/main" id="{D8B47495-29F6-4838-824A-529181FBCB1E}"/>
                </a:ext>
              </a:extLst>
            </p:cNvPr>
            <p:cNvGrpSpPr/>
            <p:nvPr/>
          </p:nvGrpSpPr>
          <p:grpSpPr>
            <a:xfrm>
              <a:off x="1947313" y="3937013"/>
              <a:ext cx="7050595" cy="369332"/>
              <a:chOff x="1917792" y="3705673"/>
              <a:chExt cx="7050595" cy="369332"/>
            </a:xfrm>
          </p:grpSpPr>
          <p:cxnSp>
            <p:nvCxnSpPr>
              <p:cNvPr id="14" name="直接连接符 13">
                <a:extLst>
                  <a:ext uri="{FF2B5EF4-FFF2-40B4-BE49-F238E27FC236}">
                    <a16:creationId xmlns:a16="http://schemas.microsoft.com/office/drawing/2014/main" id="{8BBE5C4E-E6D7-4BA4-BD37-E5A5C69B48A5}"/>
                  </a:ext>
                </a:extLst>
              </p:cNvPr>
              <p:cNvCxnSpPr>
                <a:cxnSpLocks/>
              </p:cNvCxnSpPr>
              <p:nvPr/>
            </p:nvCxnSpPr>
            <p:spPr>
              <a:xfrm>
                <a:off x="2410140" y="3893770"/>
                <a:ext cx="6558247" cy="1"/>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2588CC47-D7EF-4CF1-9EB9-558C017C22A4}"/>
                  </a:ext>
                </a:extLst>
              </p:cNvPr>
              <p:cNvSpPr txBox="1"/>
              <p:nvPr/>
            </p:nvSpPr>
            <p:spPr>
              <a:xfrm>
                <a:off x="1917792" y="3705673"/>
                <a:ext cx="441146" cy="369332"/>
              </a:xfrm>
              <a:prstGeom prst="rect">
                <a:avLst/>
              </a:prstGeom>
              <a:noFill/>
            </p:spPr>
            <p:txBody>
              <a:bodyPr wrap="none" rtlCol="0">
                <a:spAutoFit/>
              </a:bodyPr>
              <a:lstStyle/>
              <a:p>
                <a:pPr algn="r">
                  <a:buNone/>
                </a:pPr>
                <a:r>
                  <a:rPr lang="en-US" altLang="zh-CN" dirty="0"/>
                  <a:t>80</a:t>
                </a:r>
                <a:endParaRPr lang="zh-CN" altLang="en-US" dirty="0"/>
              </a:p>
            </p:txBody>
          </p:sp>
        </p:grpSp>
        <p:grpSp>
          <p:nvGrpSpPr>
            <p:cNvPr id="16" name="组合 15">
              <a:extLst>
                <a:ext uri="{FF2B5EF4-FFF2-40B4-BE49-F238E27FC236}">
                  <a16:creationId xmlns:a16="http://schemas.microsoft.com/office/drawing/2014/main" id="{83D3D952-342D-499C-BC6D-C2A626455C25}"/>
                </a:ext>
              </a:extLst>
            </p:cNvPr>
            <p:cNvGrpSpPr/>
            <p:nvPr/>
          </p:nvGrpSpPr>
          <p:grpSpPr>
            <a:xfrm>
              <a:off x="1917792" y="4443684"/>
              <a:ext cx="7050595" cy="369332"/>
              <a:chOff x="1917792" y="3705673"/>
              <a:chExt cx="7050595" cy="369332"/>
            </a:xfrm>
          </p:grpSpPr>
          <p:cxnSp>
            <p:nvCxnSpPr>
              <p:cNvPr id="17" name="直接连接符 16">
                <a:extLst>
                  <a:ext uri="{FF2B5EF4-FFF2-40B4-BE49-F238E27FC236}">
                    <a16:creationId xmlns:a16="http://schemas.microsoft.com/office/drawing/2014/main" id="{C9ACC703-9516-4CCA-9CF6-76FFD34949BF}"/>
                  </a:ext>
                </a:extLst>
              </p:cNvPr>
              <p:cNvCxnSpPr>
                <a:cxnSpLocks/>
              </p:cNvCxnSpPr>
              <p:nvPr/>
            </p:nvCxnSpPr>
            <p:spPr>
              <a:xfrm>
                <a:off x="2410140" y="3893770"/>
                <a:ext cx="6558247" cy="1"/>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0DDBDD1-03A5-4CCA-A084-CE9072496E4D}"/>
                  </a:ext>
                </a:extLst>
              </p:cNvPr>
              <p:cNvSpPr txBox="1"/>
              <p:nvPr/>
            </p:nvSpPr>
            <p:spPr>
              <a:xfrm>
                <a:off x="1917792" y="3705673"/>
                <a:ext cx="441146" cy="369332"/>
              </a:xfrm>
              <a:prstGeom prst="rect">
                <a:avLst/>
              </a:prstGeom>
              <a:noFill/>
            </p:spPr>
            <p:txBody>
              <a:bodyPr wrap="none" rtlCol="0">
                <a:spAutoFit/>
              </a:bodyPr>
              <a:lstStyle/>
              <a:p>
                <a:pPr algn="r">
                  <a:buNone/>
                </a:pPr>
                <a:r>
                  <a:rPr lang="en-US" altLang="zh-CN" dirty="0"/>
                  <a:t>60</a:t>
                </a:r>
                <a:endParaRPr lang="zh-CN" altLang="en-US" dirty="0"/>
              </a:p>
            </p:txBody>
          </p:sp>
        </p:grpSp>
        <p:grpSp>
          <p:nvGrpSpPr>
            <p:cNvPr id="19" name="组合 18">
              <a:extLst>
                <a:ext uri="{FF2B5EF4-FFF2-40B4-BE49-F238E27FC236}">
                  <a16:creationId xmlns:a16="http://schemas.microsoft.com/office/drawing/2014/main" id="{3FD7A992-A2EB-4364-B43A-B91403D2DD70}"/>
                </a:ext>
              </a:extLst>
            </p:cNvPr>
            <p:cNvGrpSpPr/>
            <p:nvPr/>
          </p:nvGrpSpPr>
          <p:grpSpPr>
            <a:xfrm>
              <a:off x="1917792" y="4957217"/>
              <a:ext cx="7050595" cy="369332"/>
              <a:chOff x="1917792" y="3705673"/>
              <a:chExt cx="7050595" cy="369332"/>
            </a:xfrm>
          </p:grpSpPr>
          <p:cxnSp>
            <p:nvCxnSpPr>
              <p:cNvPr id="20" name="直接连接符 19">
                <a:extLst>
                  <a:ext uri="{FF2B5EF4-FFF2-40B4-BE49-F238E27FC236}">
                    <a16:creationId xmlns:a16="http://schemas.microsoft.com/office/drawing/2014/main" id="{20E63D8D-477C-4769-B6E2-3B95604E6E07}"/>
                  </a:ext>
                </a:extLst>
              </p:cNvPr>
              <p:cNvCxnSpPr>
                <a:cxnSpLocks/>
              </p:cNvCxnSpPr>
              <p:nvPr/>
            </p:nvCxnSpPr>
            <p:spPr>
              <a:xfrm>
                <a:off x="2410140" y="3893770"/>
                <a:ext cx="6558247" cy="1"/>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8A1E5AD1-3B8D-4AB2-8B43-7FA5B45C0E35}"/>
                  </a:ext>
                </a:extLst>
              </p:cNvPr>
              <p:cNvSpPr txBox="1"/>
              <p:nvPr/>
            </p:nvSpPr>
            <p:spPr>
              <a:xfrm>
                <a:off x="1917792" y="3705673"/>
                <a:ext cx="441146" cy="369332"/>
              </a:xfrm>
              <a:prstGeom prst="rect">
                <a:avLst/>
              </a:prstGeom>
              <a:noFill/>
            </p:spPr>
            <p:txBody>
              <a:bodyPr wrap="none" rtlCol="0">
                <a:spAutoFit/>
              </a:bodyPr>
              <a:lstStyle/>
              <a:p>
                <a:pPr algn="r">
                  <a:buNone/>
                </a:pPr>
                <a:r>
                  <a:rPr lang="en-US" altLang="zh-CN" dirty="0"/>
                  <a:t>40</a:t>
                </a:r>
                <a:endParaRPr lang="zh-CN" altLang="en-US" dirty="0"/>
              </a:p>
            </p:txBody>
          </p:sp>
        </p:grpSp>
        <p:grpSp>
          <p:nvGrpSpPr>
            <p:cNvPr id="22" name="组合 21">
              <a:extLst>
                <a:ext uri="{FF2B5EF4-FFF2-40B4-BE49-F238E27FC236}">
                  <a16:creationId xmlns:a16="http://schemas.microsoft.com/office/drawing/2014/main" id="{3C506821-6D1D-476A-8E3E-A63E70281B42}"/>
                </a:ext>
              </a:extLst>
            </p:cNvPr>
            <p:cNvGrpSpPr/>
            <p:nvPr/>
          </p:nvGrpSpPr>
          <p:grpSpPr>
            <a:xfrm>
              <a:off x="1917792" y="5458454"/>
              <a:ext cx="7050595" cy="369332"/>
              <a:chOff x="1917792" y="3705673"/>
              <a:chExt cx="7050595" cy="369332"/>
            </a:xfrm>
          </p:grpSpPr>
          <p:cxnSp>
            <p:nvCxnSpPr>
              <p:cNvPr id="23" name="直接连接符 22">
                <a:extLst>
                  <a:ext uri="{FF2B5EF4-FFF2-40B4-BE49-F238E27FC236}">
                    <a16:creationId xmlns:a16="http://schemas.microsoft.com/office/drawing/2014/main" id="{681E6B1B-FBD6-4A73-9C16-AD8604B872AB}"/>
                  </a:ext>
                </a:extLst>
              </p:cNvPr>
              <p:cNvCxnSpPr>
                <a:cxnSpLocks/>
              </p:cNvCxnSpPr>
              <p:nvPr/>
            </p:nvCxnSpPr>
            <p:spPr>
              <a:xfrm>
                <a:off x="2410140" y="3893770"/>
                <a:ext cx="6558247" cy="1"/>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6841CAAE-3C14-4F8B-AFCF-5A3D6F587F7C}"/>
                  </a:ext>
                </a:extLst>
              </p:cNvPr>
              <p:cNvSpPr txBox="1"/>
              <p:nvPr/>
            </p:nvSpPr>
            <p:spPr>
              <a:xfrm>
                <a:off x="1917792" y="3705673"/>
                <a:ext cx="441146" cy="369332"/>
              </a:xfrm>
              <a:prstGeom prst="rect">
                <a:avLst/>
              </a:prstGeom>
              <a:noFill/>
            </p:spPr>
            <p:txBody>
              <a:bodyPr wrap="none" rtlCol="0">
                <a:spAutoFit/>
              </a:bodyPr>
              <a:lstStyle/>
              <a:p>
                <a:pPr algn="r">
                  <a:buNone/>
                </a:pPr>
                <a:r>
                  <a:rPr lang="en-US" altLang="zh-CN" dirty="0"/>
                  <a:t>20</a:t>
                </a:r>
                <a:endParaRPr lang="zh-CN" altLang="en-US" dirty="0"/>
              </a:p>
            </p:txBody>
          </p:sp>
        </p:grpSp>
        <p:grpSp>
          <p:nvGrpSpPr>
            <p:cNvPr id="25" name="组合 24">
              <a:extLst>
                <a:ext uri="{FF2B5EF4-FFF2-40B4-BE49-F238E27FC236}">
                  <a16:creationId xmlns:a16="http://schemas.microsoft.com/office/drawing/2014/main" id="{99F335E0-4CA2-4C25-A419-EA4BC26B8474}"/>
                </a:ext>
              </a:extLst>
            </p:cNvPr>
            <p:cNvGrpSpPr/>
            <p:nvPr/>
          </p:nvGrpSpPr>
          <p:grpSpPr>
            <a:xfrm>
              <a:off x="1917792" y="5938167"/>
              <a:ext cx="7050595" cy="369332"/>
              <a:chOff x="1917792" y="3705673"/>
              <a:chExt cx="7050595" cy="369332"/>
            </a:xfrm>
          </p:grpSpPr>
          <p:cxnSp>
            <p:nvCxnSpPr>
              <p:cNvPr id="26" name="直接连接符 25">
                <a:extLst>
                  <a:ext uri="{FF2B5EF4-FFF2-40B4-BE49-F238E27FC236}">
                    <a16:creationId xmlns:a16="http://schemas.microsoft.com/office/drawing/2014/main" id="{5BF8BAB2-1DA7-4418-A3CB-9A4C850CB53A}"/>
                  </a:ext>
                </a:extLst>
              </p:cNvPr>
              <p:cNvCxnSpPr>
                <a:cxnSpLocks/>
              </p:cNvCxnSpPr>
              <p:nvPr/>
            </p:nvCxnSpPr>
            <p:spPr>
              <a:xfrm>
                <a:off x="2410140" y="3893770"/>
                <a:ext cx="6558247" cy="1"/>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C786D2F3-DFD6-430C-AA0F-D73407EA3B6F}"/>
                  </a:ext>
                </a:extLst>
              </p:cNvPr>
              <p:cNvSpPr txBox="1"/>
              <p:nvPr/>
            </p:nvSpPr>
            <p:spPr>
              <a:xfrm>
                <a:off x="1917792" y="3705673"/>
                <a:ext cx="312906" cy="369332"/>
              </a:xfrm>
              <a:prstGeom prst="rect">
                <a:avLst/>
              </a:prstGeom>
              <a:noFill/>
            </p:spPr>
            <p:txBody>
              <a:bodyPr wrap="none" rtlCol="0">
                <a:spAutoFit/>
              </a:bodyPr>
              <a:lstStyle/>
              <a:p>
                <a:pPr algn="r">
                  <a:buNone/>
                </a:pPr>
                <a:r>
                  <a:rPr lang="en-US" altLang="zh-CN" dirty="0"/>
                  <a:t>0</a:t>
                </a:r>
                <a:endParaRPr lang="zh-CN" altLang="en-US" dirty="0"/>
              </a:p>
            </p:txBody>
          </p:sp>
        </p:grpSp>
      </p:grpSp>
      <p:sp>
        <p:nvSpPr>
          <p:cNvPr id="29" name="椭圆 28">
            <a:extLst>
              <a:ext uri="{FF2B5EF4-FFF2-40B4-BE49-F238E27FC236}">
                <a16:creationId xmlns:a16="http://schemas.microsoft.com/office/drawing/2014/main" id="{580D5DD8-3566-418C-BD5D-C564D1BB139A}"/>
              </a:ext>
            </a:extLst>
          </p:cNvPr>
          <p:cNvSpPr/>
          <p:nvPr/>
        </p:nvSpPr>
        <p:spPr>
          <a:xfrm>
            <a:off x="3058093" y="6307209"/>
            <a:ext cx="422476" cy="39164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latin typeface="+mj-ea"/>
                <a:ea typeface="+mj-ea"/>
              </a:rPr>
              <a:t>1</a:t>
            </a:r>
            <a:endParaRPr lang="zh-CN" altLang="en-US" b="1" dirty="0">
              <a:latin typeface="+mj-ea"/>
              <a:ea typeface="+mj-ea"/>
            </a:endParaRPr>
          </a:p>
        </p:txBody>
      </p:sp>
      <p:sp>
        <p:nvSpPr>
          <p:cNvPr id="30" name="椭圆 29">
            <a:extLst>
              <a:ext uri="{FF2B5EF4-FFF2-40B4-BE49-F238E27FC236}">
                <a16:creationId xmlns:a16="http://schemas.microsoft.com/office/drawing/2014/main" id="{9DBAF4FB-DAA3-41EA-8081-BFBC2DE3F6C1}"/>
              </a:ext>
            </a:extLst>
          </p:cNvPr>
          <p:cNvSpPr/>
          <p:nvPr/>
        </p:nvSpPr>
        <p:spPr>
          <a:xfrm>
            <a:off x="4112920" y="6302482"/>
            <a:ext cx="422476" cy="39164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latin typeface="+mj-ea"/>
                <a:ea typeface="+mj-ea"/>
              </a:rPr>
              <a:t>2</a:t>
            </a:r>
            <a:endParaRPr lang="zh-CN" altLang="en-US" b="1" dirty="0">
              <a:latin typeface="+mj-ea"/>
              <a:ea typeface="+mj-ea"/>
            </a:endParaRPr>
          </a:p>
        </p:txBody>
      </p:sp>
      <p:sp>
        <p:nvSpPr>
          <p:cNvPr id="31" name="椭圆 30">
            <a:extLst>
              <a:ext uri="{FF2B5EF4-FFF2-40B4-BE49-F238E27FC236}">
                <a16:creationId xmlns:a16="http://schemas.microsoft.com/office/drawing/2014/main" id="{5BB11A34-FD8E-47A1-891A-BBBA2D01DD04}"/>
              </a:ext>
            </a:extLst>
          </p:cNvPr>
          <p:cNvSpPr/>
          <p:nvPr/>
        </p:nvSpPr>
        <p:spPr>
          <a:xfrm>
            <a:off x="5114936" y="6302482"/>
            <a:ext cx="422476" cy="39164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latin typeface="+mj-ea"/>
                <a:ea typeface="+mj-ea"/>
              </a:rPr>
              <a:t>3</a:t>
            </a:r>
            <a:endParaRPr lang="zh-CN" altLang="en-US" b="1" dirty="0">
              <a:latin typeface="+mj-ea"/>
              <a:ea typeface="+mj-ea"/>
            </a:endParaRPr>
          </a:p>
        </p:txBody>
      </p:sp>
      <p:sp>
        <p:nvSpPr>
          <p:cNvPr id="32" name="椭圆 31">
            <a:extLst>
              <a:ext uri="{FF2B5EF4-FFF2-40B4-BE49-F238E27FC236}">
                <a16:creationId xmlns:a16="http://schemas.microsoft.com/office/drawing/2014/main" id="{A9A53878-4EFB-455E-A6A0-FC6FB807B7FC}"/>
              </a:ext>
            </a:extLst>
          </p:cNvPr>
          <p:cNvSpPr/>
          <p:nvPr/>
        </p:nvSpPr>
        <p:spPr>
          <a:xfrm>
            <a:off x="6252113" y="6302482"/>
            <a:ext cx="422476" cy="39164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latin typeface="+mj-ea"/>
                <a:ea typeface="+mj-ea"/>
              </a:rPr>
              <a:t>5</a:t>
            </a:r>
            <a:endParaRPr lang="zh-CN" altLang="en-US" b="1" dirty="0">
              <a:latin typeface="+mj-ea"/>
              <a:ea typeface="+mj-ea"/>
            </a:endParaRPr>
          </a:p>
        </p:txBody>
      </p:sp>
      <p:sp>
        <p:nvSpPr>
          <p:cNvPr id="33" name="椭圆 32">
            <a:extLst>
              <a:ext uri="{FF2B5EF4-FFF2-40B4-BE49-F238E27FC236}">
                <a16:creationId xmlns:a16="http://schemas.microsoft.com/office/drawing/2014/main" id="{38720C6A-4213-4D5C-BFC2-B0CC2CAB5409}"/>
              </a:ext>
            </a:extLst>
          </p:cNvPr>
          <p:cNvSpPr/>
          <p:nvPr/>
        </p:nvSpPr>
        <p:spPr>
          <a:xfrm>
            <a:off x="7313181" y="6302482"/>
            <a:ext cx="422476" cy="39164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latin typeface="+mj-ea"/>
                <a:ea typeface="+mj-ea"/>
              </a:rPr>
              <a:t>8</a:t>
            </a:r>
            <a:endParaRPr lang="zh-CN" altLang="en-US" b="1" dirty="0">
              <a:latin typeface="+mj-ea"/>
              <a:ea typeface="+mj-ea"/>
            </a:endParaRPr>
          </a:p>
        </p:txBody>
      </p:sp>
      <p:sp>
        <p:nvSpPr>
          <p:cNvPr id="34" name="椭圆 33">
            <a:extLst>
              <a:ext uri="{FF2B5EF4-FFF2-40B4-BE49-F238E27FC236}">
                <a16:creationId xmlns:a16="http://schemas.microsoft.com/office/drawing/2014/main" id="{33F060AC-2431-4B13-BBF7-204CF26D9F93}"/>
              </a:ext>
            </a:extLst>
          </p:cNvPr>
          <p:cNvSpPr/>
          <p:nvPr/>
        </p:nvSpPr>
        <p:spPr>
          <a:xfrm>
            <a:off x="8288956" y="6302483"/>
            <a:ext cx="758153" cy="39164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latin typeface="+mj-ea"/>
                <a:ea typeface="+mj-ea"/>
              </a:rPr>
              <a:t>13</a:t>
            </a:r>
            <a:endParaRPr lang="zh-CN" altLang="en-US" b="1" dirty="0">
              <a:latin typeface="+mj-ea"/>
              <a:ea typeface="+mj-ea"/>
            </a:endParaRPr>
          </a:p>
        </p:txBody>
      </p:sp>
      <p:sp>
        <p:nvSpPr>
          <p:cNvPr id="35" name="矩形 34">
            <a:extLst>
              <a:ext uri="{FF2B5EF4-FFF2-40B4-BE49-F238E27FC236}">
                <a16:creationId xmlns:a16="http://schemas.microsoft.com/office/drawing/2014/main" id="{D6BF24E3-CBF5-4FCD-8221-F72C7B0D46B6}"/>
              </a:ext>
            </a:extLst>
          </p:cNvPr>
          <p:cNvSpPr/>
          <p:nvPr/>
        </p:nvSpPr>
        <p:spPr>
          <a:xfrm>
            <a:off x="3212511" y="5835222"/>
            <a:ext cx="127168" cy="18809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BA712FAF-8081-436D-81A8-CCB2FA28B6BF}"/>
              </a:ext>
            </a:extLst>
          </p:cNvPr>
          <p:cNvSpPr/>
          <p:nvPr/>
        </p:nvSpPr>
        <p:spPr>
          <a:xfrm>
            <a:off x="4260574" y="5446128"/>
            <a:ext cx="127168" cy="29330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F4694A0F-3628-4CF0-A8A9-73F2FD7D04BE}"/>
              </a:ext>
            </a:extLst>
          </p:cNvPr>
          <p:cNvSpPr/>
          <p:nvPr/>
        </p:nvSpPr>
        <p:spPr>
          <a:xfrm>
            <a:off x="5262590" y="5038938"/>
            <a:ext cx="127168" cy="45957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B9BB3DF3-E57E-4429-B704-D64EA982BCF8}"/>
              </a:ext>
            </a:extLst>
          </p:cNvPr>
          <p:cNvSpPr/>
          <p:nvPr/>
        </p:nvSpPr>
        <p:spPr>
          <a:xfrm>
            <a:off x="6354080" y="4546164"/>
            <a:ext cx="127168" cy="5829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3AFF13F9-CF39-4030-8150-43C0E0037E24}"/>
              </a:ext>
            </a:extLst>
          </p:cNvPr>
          <p:cNvSpPr/>
          <p:nvPr/>
        </p:nvSpPr>
        <p:spPr>
          <a:xfrm>
            <a:off x="7397251" y="4081039"/>
            <a:ext cx="127168" cy="82401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1ECB23B2-B4E4-4FE9-9FA8-F728EC4B50AD}"/>
              </a:ext>
            </a:extLst>
          </p:cNvPr>
          <p:cNvSpPr/>
          <p:nvPr/>
        </p:nvSpPr>
        <p:spPr>
          <a:xfrm>
            <a:off x="8604448" y="3130177"/>
            <a:ext cx="127168" cy="125409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1495759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54328" cy="480060"/>
          </a:xfrm>
        </p:spPr>
        <p:txBody>
          <a:bodyPr/>
          <a:lstStyle/>
          <a:p>
            <a:r>
              <a:rPr lang="en-US" altLang="zh-CN" dirty="0"/>
              <a:t>6. </a:t>
            </a:r>
            <a:r>
              <a:rPr lang="zh-CN" altLang="en-US" dirty="0"/>
              <a:t>用户故事的估算</a:t>
            </a:r>
          </a:p>
        </p:txBody>
      </p:sp>
      <p:graphicFrame>
        <p:nvGraphicFramePr>
          <p:cNvPr id="3" name="表格 2"/>
          <p:cNvGraphicFramePr>
            <a:graphicFrameLocks noGrp="1"/>
          </p:cNvGraphicFramePr>
          <p:nvPr>
            <p:extLst>
              <p:ext uri="{D42A27DB-BD31-4B8C-83A1-F6EECF244321}">
                <p14:modId xmlns:p14="http://schemas.microsoft.com/office/powerpoint/2010/main" val="1068097757"/>
              </p:ext>
            </p:extLst>
          </p:nvPr>
        </p:nvGraphicFramePr>
        <p:xfrm>
          <a:off x="269177" y="720732"/>
          <a:ext cx="11615974" cy="3875280"/>
        </p:xfrm>
        <a:graphic>
          <a:graphicData uri="http://schemas.openxmlformats.org/drawingml/2006/table">
            <a:tbl>
              <a:tblPr firstRow="1" bandRow="1">
                <a:effectLst/>
                <a:tableStyleId>{5C22544A-7EE6-4342-B048-85BDC9FD1C3A}</a:tableStyleId>
              </a:tblPr>
              <a:tblGrid>
                <a:gridCol w="2227443">
                  <a:extLst>
                    <a:ext uri="{9D8B030D-6E8A-4147-A177-3AD203B41FA5}">
                      <a16:colId xmlns:a16="http://schemas.microsoft.com/office/drawing/2014/main" val="20000"/>
                    </a:ext>
                  </a:extLst>
                </a:gridCol>
                <a:gridCol w="9388531">
                  <a:extLst>
                    <a:ext uri="{9D8B030D-6E8A-4147-A177-3AD203B41FA5}">
                      <a16:colId xmlns:a16="http://schemas.microsoft.com/office/drawing/2014/main" val="20001"/>
                    </a:ext>
                  </a:extLst>
                </a:gridCol>
              </a:tblGrid>
              <a:tr h="401767">
                <a:tc>
                  <a:txBody>
                    <a:bodyPr/>
                    <a:lstStyle/>
                    <a:p>
                      <a:pPr algn="r">
                        <a:lnSpc>
                          <a:spcPct val="150000"/>
                        </a:lnSpc>
                      </a:pPr>
                      <a:r>
                        <a:rPr lang="zh-CN" altLang="en-US" sz="1800" b="1" dirty="0">
                          <a:solidFill>
                            <a:sysClr val="windowText" lastClr="000000"/>
                          </a:solidFill>
                          <a:latin typeface="+mj-ea"/>
                          <a:ea typeface="+mj-ea"/>
                        </a:rPr>
                        <a:t>故事点估算法：</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800" b="0" dirty="0">
                          <a:solidFill>
                            <a:sysClr val="windowText" lastClr="000000"/>
                          </a:solidFill>
                          <a:latin typeface="+mj-ea"/>
                          <a:ea typeface="+mj-ea"/>
                        </a:rPr>
                        <a:t>用户故事通常用故事点来估算，故事点表明一个故事相对于其他故事的大小和复杂度；</a:t>
                      </a:r>
                      <a:endParaRPr lang="en-US" altLang="zh-CN" sz="1800" b="0" dirty="0">
                        <a:solidFill>
                          <a:sysClr val="windowText" lastClr="000000"/>
                        </a:solidFill>
                        <a:latin typeface="+mj-ea"/>
                        <a:ea typeface="+mj-ea"/>
                      </a:endParaRPr>
                    </a:p>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800" b="0" dirty="0">
                          <a:solidFill>
                            <a:sysClr val="windowText" lastClr="000000"/>
                          </a:solidFill>
                          <a:latin typeface="+mj-ea"/>
                          <a:ea typeface="+mj-ea"/>
                        </a:rPr>
                        <a:t>通常以理想工作日作为故事点的单位；</a:t>
                      </a:r>
                      <a:endParaRPr lang="en-US" altLang="zh-CN" sz="1800" b="0" dirty="0">
                        <a:solidFill>
                          <a:sysClr val="windowText" lastClr="000000"/>
                        </a:solidFill>
                        <a:latin typeface="+mj-ea"/>
                        <a:ea typeface="+mj-ea"/>
                      </a:endParaRPr>
                    </a:p>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800" b="0" dirty="0">
                          <a:solidFill>
                            <a:sysClr val="windowText" lastClr="000000"/>
                          </a:solidFill>
                          <a:latin typeface="+mj-ea"/>
                          <a:ea typeface="+mj-ea"/>
                        </a:rPr>
                        <a:t>相较于用连续时间估算，它更简单；相较于用完全模糊单位，它可使我们的估算拥有更好的依据。    </a:t>
                      </a:r>
                    </a:p>
                  </a:txBody>
                  <a:tcPr anchor="ct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401767">
                <a:tc>
                  <a:txBody>
                    <a:bodyPr/>
                    <a:lstStyle/>
                    <a:p>
                      <a:pPr algn="r">
                        <a:lnSpc>
                          <a:spcPct val="150000"/>
                        </a:lnSpc>
                      </a:pPr>
                      <a:r>
                        <a:rPr lang="zh-CN" altLang="en-US" sz="1800" b="1" kern="1200" dirty="0">
                          <a:solidFill>
                            <a:sysClr val="windowText" lastClr="000000"/>
                          </a:solidFill>
                          <a:latin typeface="+mj-ea"/>
                          <a:ea typeface="+mj-ea"/>
                          <a:cs typeface="+mn-cs"/>
                        </a:rPr>
                        <a:t>团队估算：</a:t>
                      </a:r>
                      <a:endParaRPr lang="zh-CN" altLang="en-US" sz="1800" b="1" dirty="0">
                        <a:solidFill>
                          <a:sysClr val="windowText" lastClr="000000"/>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800" b="0" dirty="0">
                          <a:solidFill>
                            <a:sysClr val="windowText" lastClr="000000"/>
                          </a:solidFill>
                          <a:latin typeface="+mj-ea"/>
                          <a:ea typeface="+mj-ea"/>
                        </a:rPr>
                        <a:t>故事估算应该由整个团队集体完成，团队大部分成员都参加估算是非常重要的。客户也可以参加，但是他不能提出他个人的估算或者在听到自己不赞成的估算时发表意见。</a:t>
                      </a:r>
                    </a:p>
                  </a:txBody>
                  <a:tcPr anchor="ct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382964">
                <a:tc>
                  <a:txBody>
                    <a:bodyPr/>
                    <a:lstStyle/>
                    <a:p>
                      <a:pPr algn="r">
                        <a:lnSpc>
                          <a:spcPct val="150000"/>
                        </a:lnSpc>
                      </a:pPr>
                      <a:r>
                        <a:rPr lang="en-US" altLang="zh-CN" sz="1800" b="1" dirty="0">
                          <a:solidFill>
                            <a:sysClr val="windowText" lastClr="000000"/>
                          </a:solidFill>
                          <a:latin typeface="+mj-ea"/>
                          <a:ea typeface="+mj-ea"/>
                        </a:rPr>
                        <a:t>Delphi</a:t>
                      </a:r>
                      <a:r>
                        <a:rPr lang="zh-CN" altLang="en-US" sz="1800" b="1" dirty="0">
                          <a:solidFill>
                            <a:sysClr val="windowText" lastClr="000000"/>
                          </a:solidFill>
                          <a:latin typeface="+mj-ea"/>
                          <a:ea typeface="+mj-ea"/>
                        </a:rPr>
                        <a:t>估算方法：</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800" b="0" dirty="0">
                          <a:solidFill>
                            <a:sysClr val="windowText" lastClr="000000"/>
                          </a:solidFill>
                          <a:latin typeface="+mj-ea"/>
                          <a:ea typeface="+mj-ea"/>
                        </a:rPr>
                        <a:t>与采用迭代方式进行开发软件的极限编程类似。最终目的是要为故事得到一个统一的估算值，这个迭代过程很少超过</a:t>
                      </a:r>
                      <a:r>
                        <a:rPr lang="en-US" altLang="zh-CN" sz="1800" b="0" dirty="0">
                          <a:solidFill>
                            <a:sysClr val="windowText" lastClr="000000"/>
                          </a:solidFill>
                          <a:latin typeface="+mj-ea"/>
                          <a:ea typeface="+mj-ea"/>
                        </a:rPr>
                        <a:t>3</a:t>
                      </a:r>
                      <a:r>
                        <a:rPr lang="zh-CN" altLang="en-US" sz="1800" b="0" dirty="0">
                          <a:solidFill>
                            <a:sysClr val="windowText" lastClr="000000"/>
                          </a:solidFill>
                          <a:latin typeface="+mj-ea"/>
                          <a:ea typeface="+mj-ea"/>
                        </a:rPr>
                        <a:t>轮。</a:t>
                      </a:r>
                    </a:p>
                  </a:txBody>
                  <a:tcPr anchor="ct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382964">
                <a:tc>
                  <a:txBody>
                    <a:bodyPr/>
                    <a:lstStyle/>
                    <a:p>
                      <a:pPr algn="r">
                        <a:lnSpc>
                          <a:spcPct val="150000"/>
                        </a:lnSpc>
                      </a:pPr>
                      <a:r>
                        <a:rPr lang="zh-CN" altLang="en-US" sz="1800" b="1" dirty="0">
                          <a:solidFill>
                            <a:sysClr val="windowText" lastClr="000000"/>
                          </a:solidFill>
                          <a:latin typeface="+mj-ea"/>
                          <a:ea typeface="+mj-ea"/>
                        </a:rPr>
                        <a:t>三角测量法：</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800" b="0" dirty="0">
                          <a:solidFill>
                            <a:sysClr val="windowText" lastClr="000000"/>
                          </a:solidFill>
                          <a:latin typeface="+mj-ea"/>
                          <a:ea typeface="+mj-ea"/>
                        </a:rPr>
                        <a:t>三角测试是帮助团队验证他们没有逐渐改变一个故事点含义的有效方法。</a:t>
                      </a:r>
                    </a:p>
                  </a:txBody>
                  <a:tcPr anchor="ct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697781608"/>
                  </a:ext>
                </a:extLst>
              </a:tr>
            </a:tbl>
          </a:graphicData>
        </a:graphic>
      </p:graphicFrame>
      <p:grpSp>
        <p:nvGrpSpPr>
          <p:cNvPr id="6" name="组合 5"/>
          <p:cNvGrpSpPr/>
          <p:nvPr/>
        </p:nvGrpSpPr>
        <p:grpSpPr>
          <a:xfrm>
            <a:off x="200346" y="2455101"/>
            <a:ext cx="11876926" cy="4199111"/>
            <a:chOff x="200346" y="2455101"/>
            <a:chExt cx="11876926" cy="4199111"/>
          </a:xfrm>
        </p:grpSpPr>
        <p:sp>
          <p:nvSpPr>
            <p:cNvPr id="4" name="矩形 3"/>
            <p:cNvSpPr/>
            <p:nvPr/>
          </p:nvSpPr>
          <p:spPr>
            <a:xfrm>
              <a:off x="269178" y="4899886"/>
              <a:ext cx="11615974" cy="1754326"/>
            </a:xfrm>
            <a:prstGeom prst="rect">
              <a:avLst/>
            </a:prstGeom>
            <a:solidFill>
              <a:schemeClr val="tx1"/>
            </a:solidFill>
          </p:spPr>
          <p:txBody>
            <a:bodyPr wrap="square">
              <a:spAutoFit/>
            </a:bodyPr>
            <a:lstStyle/>
            <a:p>
              <a:pPr>
                <a:lnSpc>
                  <a:spcPct val="150000"/>
                </a:lnSpc>
                <a:buNone/>
              </a:pPr>
              <a:r>
                <a:rPr lang="zh-CN" altLang="en-US" dirty="0">
                  <a:latin typeface="+mj-ea"/>
                  <a:ea typeface="+mj-ea"/>
                </a:rPr>
                <a:t>一般使用 故事点 的方式来标识工作量，故事点使用</a:t>
              </a:r>
              <a:r>
                <a:rPr lang="en-US" altLang="zh-CN" dirty="0">
                  <a:latin typeface="+mj-ea"/>
                  <a:ea typeface="+mj-ea"/>
                </a:rPr>
                <a:t>1</a:t>
              </a:r>
              <a:r>
                <a:rPr lang="zh-CN" altLang="en-US" dirty="0">
                  <a:latin typeface="+mj-ea"/>
                  <a:ea typeface="+mj-ea"/>
                </a:rPr>
                <a:t>，</a:t>
              </a:r>
              <a:r>
                <a:rPr lang="en-US" altLang="zh-CN" dirty="0">
                  <a:latin typeface="+mj-ea"/>
                  <a:ea typeface="+mj-ea"/>
                </a:rPr>
                <a:t>2</a:t>
              </a:r>
              <a:r>
                <a:rPr lang="zh-CN" altLang="en-US" dirty="0">
                  <a:latin typeface="+mj-ea"/>
                  <a:ea typeface="+mj-ea"/>
                </a:rPr>
                <a:t>，</a:t>
              </a:r>
              <a:r>
                <a:rPr lang="en-US" altLang="zh-CN" dirty="0">
                  <a:latin typeface="+mj-ea"/>
                  <a:ea typeface="+mj-ea"/>
                </a:rPr>
                <a:t>3</a:t>
              </a:r>
              <a:r>
                <a:rPr lang="zh-CN" altLang="en-US" dirty="0">
                  <a:latin typeface="+mj-ea"/>
                  <a:ea typeface="+mj-ea"/>
                </a:rPr>
                <a:t>，</a:t>
              </a:r>
              <a:r>
                <a:rPr lang="en-US" altLang="zh-CN" dirty="0">
                  <a:latin typeface="+mj-ea"/>
                  <a:ea typeface="+mj-ea"/>
                </a:rPr>
                <a:t>5</a:t>
              </a:r>
              <a:r>
                <a:rPr lang="zh-CN" altLang="en-US" dirty="0">
                  <a:latin typeface="+mj-ea"/>
                  <a:ea typeface="+mj-ea"/>
                </a:rPr>
                <a:t>，</a:t>
              </a:r>
              <a:r>
                <a:rPr lang="en-US" altLang="zh-CN" dirty="0">
                  <a:latin typeface="+mj-ea"/>
                  <a:ea typeface="+mj-ea"/>
                </a:rPr>
                <a:t>8</a:t>
              </a:r>
              <a:r>
                <a:rPr lang="zh-CN" altLang="en-US" dirty="0">
                  <a:latin typeface="+mj-ea"/>
                  <a:ea typeface="+mj-ea"/>
                </a:rPr>
                <a:t>，</a:t>
              </a:r>
              <a:r>
                <a:rPr lang="en-US" altLang="zh-CN" dirty="0">
                  <a:latin typeface="+mj-ea"/>
                  <a:ea typeface="+mj-ea"/>
                </a:rPr>
                <a:t>11</a:t>
              </a:r>
              <a:r>
                <a:rPr lang="zh-CN" altLang="en-US" dirty="0">
                  <a:latin typeface="+mj-ea"/>
                  <a:ea typeface="+mj-ea"/>
                </a:rPr>
                <a:t>这样的 斐波那契数列值 来标识相对工作量。由于在我们进行项目规划时往往无法准确的估计工作量的大小，但是不同工作项之间的相对大小比较容易判断，所以我们这里只标识相对工作量的大小，而将更加准确的工作量估算留待迭代中进行，因为那个时候团队将对积压工作进行分解，形成具体的开发任务，这是我们就可以使用小时来进行更加准确的估算了。</a:t>
              </a:r>
            </a:p>
          </p:txBody>
        </p:sp>
        <p:sp>
          <p:nvSpPr>
            <p:cNvPr id="5" name="矩形 4"/>
            <p:cNvSpPr/>
            <p:nvPr/>
          </p:nvSpPr>
          <p:spPr>
            <a:xfrm>
              <a:off x="200346" y="2455101"/>
              <a:ext cx="11876926" cy="2292263"/>
            </a:xfrm>
            <a:prstGeom prst="rect">
              <a:avLst/>
            </a:prstGeom>
            <a:solidFill>
              <a:schemeClr val="bg2">
                <a:lumMod val="40000"/>
                <a:lumOff val="60000"/>
                <a:alpha val="77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75970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B213AB-1003-4507-8634-716F1ECB3714}"/>
              </a:ext>
            </a:extLst>
          </p:cNvPr>
          <p:cNvSpPr>
            <a:spLocks noGrp="1"/>
          </p:cNvSpPr>
          <p:nvPr>
            <p:ph type="title"/>
          </p:nvPr>
        </p:nvSpPr>
        <p:spPr/>
        <p:txBody>
          <a:bodyPr/>
          <a:lstStyle/>
          <a:p>
            <a:r>
              <a:rPr lang="en-US" altLang="zh-CN" dirty="0"/>
              <a:t>6.1. </a:t>
            </a:r>
            <a:r>
              <a:rPr lang="zh-CN" altLang="en-US" dirty="0"/>
              <a:t>用户故事估算实例：故事点方法</a:t>
            </a:r>
          </a:p>
        </p:txBody>
      </p:sp>
      <p:sp>
        <p:nvSpPr>
          <p:cNvPr id="3" name="矩形 2">
            <a:extLst>
              <a:ext uri="{FF2B5EF4-FFF2-40B4-BE49-F238E27FC236}">
                <a16:creationId xmlns:a16="http://schemas.microsoft.com/office/drawing/2014/main" id="{FED10C35-1274-417B-8CE5-D9A3F70A1479}"/>
              </a:ext>
            </a:extLst>
          </p:cNvPr>
          <p:cNvSpPr/>
          <p:nvPr/>
        </p:nvSpPr>
        <p:spPr>
          <a:xfrm>
            <a:off x="696687" y="528416"/>
            <a:ext cx="11016342" cy="2862322"/>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j-ea"/>
                <a:ea typeface="+mj-ea"/>
              </a:rPr>
              <a:t>绝对估计：柳州到南宁的距离是多少公里</a:t>
            </a:r>
            <a:r>
              <a:rPr lang="en-US" altLang="zh-CN" dirty="0">
                <a:latin typeface="+mj-ea"/>
                <a:ea typeface="+mj-ea"/>
              </a:rPr>
              <a:t>/</a:t>
            </a:r>
            <a:r>
              <a:rPr lang="zh-CN" altLang="en-US" dirty="0">
                <a:latin typeface="+mj-ea"/>
                <a:ea typeface="+mj-ea"/>
              </a:rPr>
              <a:t>米？很难统一的。</a:t>
            </a:r>
          </a:p>
          <a:p>
            <a:pPr marL="285750" indent="-285750">
              <a:lnSpc>
                <a:spcPct val="150000"/>
              </a:lnSpc>
              <a:buFont typeface="Arial" panose="020B0604020202020204" pitchFamily="34" charset="0"/>
              <a:buChar char="•"/>
            </a:pPr>
            <a:r>
              <a:rPr lang="zh-CN" altLang="en-US" dirty="0">
                <a:latin typeface="+mj-ea"/>
                <a:ea typeface="+mj-ea"/>
              </a:rPr>
              <a:t>相对估计：柳州到南宁的距离是柳州到来宾的</a:t>
            </a:r>
            <a:r>
              <a:rPr lang="en-US" altLang="zh-CN" dirty="0">
                <a:latin typeface="+mj-ea"/>
                <a:ea typeface="+mj-ea"/>
              </a:rPr>
              <a:t>4-5</a:t>
            </a:r>
            <a:r>
              <a:rPr lang="zh-CN" altLang="en-US" dirty="0">
                <a:latin typeface="+mj-ea"/>
                <a:ea typeface="+mj-ea"/>
              </a:rPr>
              <a:t>倍这样。</a:t>
            </a:r>
          </a:p>
          <a:p>
            <a:pPr marL="285750" indent="-285750">
              <a:lnSpc>
                <a:spcPct val="150000"/>
              </a:lnSpc>
              <a:buFont typeface="Arial" panose="020B0604020202020204" pitchFamily="34" charset="0"/>
              <a:buChar char="•"/>
            </a:pPr>
            <a:r>
              <a:rPr lang="zh-CN" altLang="en-US" dirty="0">
                <a:latin typeface="+mj-ea"/>
                <a:ea typeface="+mj-ea"/>
              </a:rPr>
              <a:t>理解故事点：</a:t>
            </a:r>
            <a:r>
              <a:rPr lang="zh-CN" altLang="en-US" b="1" dirty="0">
                <a:solidFill>
                  <a:srgbClr val="FF0000"/>
                </a:solidFill>
                <a:latin typeface="+mj-ea"/>
                <a:ea typeface="+mj-ea"/>
              </a:rPr>
              <a:t>被乘数 </a:t>
            </a:r>
            <a:r>
              <a:rPr lang="en-US" altLang="zh-CN" b="1" dirty="0">
                <a:solidFill>
                  <a:srgbClr val="FF0000"/>
                </a:solidFill>
                <a:latin typeface="+mj-ea"/>
                <a:ea typeface="+mj-ea"/>
              </a:rPr>
              <a:t>× </a:t>
            </a:r>
            <a:r>
              <a:rPr lang="zh-CN" altLang="en-US" b="1" dirty="0">
                <a:solidFill>
                  <a:srgbClr val="FF0000"/>
                </a:solidFill>
                <a:latin typeface="+mj-ea"/>
                <a:ea typeface="+mj-ea"/>
              </a:rPr>
              <a:t>倍数 </a:t>
            </a:r>
            <a:r>
              <a:rPr lang="en-US" altLang="zh-CN" b="1" dirty="0">
                <a:solidFill>
                  <a:srgbClr val="FF0000"/>
                </a:solidFill>
                <a:latin typeface="+mj-ea"/>
                <a:ea typeface="+mj-ea"/>
              </a:rPr>
              <a:t>= </a:t>
            </a:r>
            <a:r>
              <a:rPr lang="zh-CN" altLang="en-US" b="1" dirty="0">
                <a:solidFill>
                  <a:srgbClr val="FF0000"/>
                </a:solidFill>
                <a:latin typeface="+mj-ea"/>
                <a:ea typeface="+mj-ea"/>
              </a:rPr>
              <a:t>积；</a:t>
            </a:r>
            <a:r>
              <a:rPr lang="zh-CN" altLang="en-US" dirty="0">
                <a:latin typeface="+mj-ea"/>
                <a:ea typeface="+mj-ea"/>
              </a:rPr>
              <a:t>故事点估计值就是这个倍数（被乘数也可以看成开发速率）。</a:t>
            </a:r>
          </a:p>
          <a:p>
            <a:pPr marL="285750" indent="-285750">
              <a:lnSpc>
                <a:spcPct val="150000"/>
              </a:lnSpc>
              <a:buFont typeface="Arial" panose="020B0604020202020204" pitchFamily="34" charset="0"/>
              <a:buChar char="•"/>
            </a:pPr>
            <a:r>
              <a:rPr lang="zh-CN" altLang="en-US" dirty="0">
                <a:latin typeface="+mj-ea"/>
                <a:ea typeface="+mj-ea"/>
              </a:rPr>
              <a:t>对一个用户故事（需求点）来说，关注于相对大小也更容易使整个团队在估计值上达成共识。</a:t>
            </a:r>
          </a:p>
          <a:p>
            <a:pPr marL="285750" indent="-285750">
              <a:lnSpc>
                <a:spcPct val="150000"/>
              </a:lnSpc>
              <a:buFont typeface="Arial" panose="020B0604020202020204" pitchFamily="34" charset="0"/>
              <a:buChar char="•"/>
            </a:pPr>
            <a:r>
              <a:rPr lang="zh-CN" altLang="en-US" dirty="0">
                <a:latin typeface="+mj-ea"/>
                <a:ea typeface="+mj-ea"/>
              </a:rPr>
              <a:t>故事点是一个相对量，相对值是没有单位的</a:t>
            </a:r>
          </a:p>
          <a:p>
            <a:pPr marL="285750" indent="-285750">
              <a:lnSpc>
                <a:spcPct val="150000"/>
              </a:lnSpc>
              <a:buFont typeface="Arial" panose="020B0604020202020204" pitchFamily="34" charset="0"/>
              <a:buChar char="•"/>
            </a:pPr>
            <a:r>
              <a:rPr lang="zh-CN" altLang="en-US" dirty="0">
                <a:latin typeface="+mj-ea"/>
                <a:ea typeface="+mj-ea"/>
              </a:rPr>
              <a:t>每个团队的单位“故事点”是不同的，很难也不需要统一</a:t>
            </a:r>
          </a:p>
        </p:txBody>
      </p:sp>
      <p:pic>
        <p:nvPicPr>
          <p:cNvPr id="4" name="图片 3">
            <a:extLst>
              <a:ext uri="{FF2B5EF4-FFF2-40B4-BE49-F238E27FC236}">
                <a16:creationId xmlns:a16="http://schemas.microsoft.com/office/drawing/2014/main" id="{A34FB928-C392-4D3C-AF9C-356C1F6EB720}"/>
              </a:ext>
            </a:extLst>
          </p:cNvPr>
          <p:cNvPicPr>
            <a:picLocks noChangeAspect="1"/>
          </p:cNvPicPr>
          <p:nvPr/>
        </p:nvPicPr>
        <p:blipFill>
          <a:blip r:embed="rId2"/>
          <a:stretch>
            <a:fillRect/>
          </a:stretch>
        </p:blipFill>
        <p:spPr>
          <a:xfrm>
            <a:off x="2226539" y="3619499"/>
            <a:ext cx="3383479" cy="3020785"/>
          </a:xfrm>
          <a:prstGeom prst="rect">
            <a:avLst/>
          </a:prstGeom>
        </p:spPr>
      </p:pic>
      <p:sp>
        <p:nvSpPr>
          <p:cNvPr id="5" name="文本框 4">
            <a:extLst>
              <a:ext uri="{FF2B5EF4-FFF2-40B4-BE49-F238E27FC236}">
                <a16:creationId xmlns:a16="http://schemas.microsoft.com/office/drawing/2014/main" id="{224808C3-D8EA-4530-BC4E-B42DFDA887E0}"/>
              </a:ext>
            </a:extLst>
          </p:cNvPr>
          <p:cNvSpPr txBox="1"/>
          <p:nvPr/>
        </p:nvSpPr>
        <p:spPr>
          <a:xfrm>
            <a:off x="947057" y="4392386"/>
            <a:ext cx="1005403" cy="369332"/>
          </a:xfrm>
          <a:prstGeom prst="rect">
            <a:avLst/>
          </a:prstGeom>
          <a:noFill/>
        </p:spPr>
        <p:txBody>
          <a:bodyPr wrap="none" rtlCol="0">
            <a:spAutoFit/>
          </a:bodyPr>
          <a:lstStyle/>
          <a:p>
            <a:pPr>
              <a:buNone/>
            </a:pPr>
            <a:r>
              <a:rPr lang="zh-CN" altLang="en-US" dirty="0">
                <a:latin typeface="+mj-ea"/>
                <a:ea typeface="+mj-ea"/>
              </a:rPr>
              <a:t>点数：</a:t>
            </a:r>
            <a:r>
              <a:rPr lang="en-US" altLang="zh-CN" dirty="0">
                <a:latin typeface="+mj-ea"/>
                <a:ea typeface="+mj-ea"/>
              </a:rPr>
              <a:t>1</a:t>
            </a:r>
            <a:endParaRPr lang="zh-CN" altLang="en-US" dirty="0">
              <a:latin typeface="+mj-ea"/>
              <a:ea typeface="+mj-ea"/>
            </a:endParaRPr>
          </a:p>
        </p:txBody>
      </p:sp>
      <p:sp>
        <p:nvSpPr>
          <p:cNvPr id="6" name="文本框 5">
            <a:extLst>
              <a:ext uri="{FF2B5EF4-FFF2-40B4-BE49-F238E27FC236}">
                <a16:creationId xmlns:a16="http://schemas.microsoft.com/office/drawing/2014/main" id="{620AEC72-8451-4AC5-975D-D6A82E3FE3E3}"/>
              </a:ext>
            </a:extLst>
          </p:cNvPr>
          <p:cNvSpPr txBox="1"/>
          <p:nvPr/>
        </p:nvSpPr>
        <p:spPr>
          <a:xfrm>
            <a:off x="947056" y="6161315"/>
            <a:ext cx="1005403" cy="369332"/>
          </a:xfrm>
          <a:prstGeom prst="rect">
            <a:avLst/>
          </a:prstGeom>
          <a:noFill/>
        </p:spPr>
        <p:txBody>
          <a:bodyPr wrap="none" rtlCol="0">
            <a:spAutoFit/>
          </a:bodyPr>
          <a:lstStyle/>
          <a:p>
            <a:pPr>
              <a:buNone/>
            </a:pPr>
            <a:r>
              <a:rPr lang="zh-CN" altLang="en-US" dirty="0">
                <a:latin typeface="+mj-ea"/>
                <a:ea typeface="+mj-ea"/>
              </a:rPr>
              <a:t>点数：</a:t>
            </a:r>
            <a:r>
              <a:rPr lang="en-US" altLang="zh-CN" dirty="0">
                <a:latin typeface="+mj-ea"/>
                <a:ea typeface="+mj-ea"/>
              </a:rPr>
              <a:t>4</a:t>
            </a:r>
            <a:endParaRPr lang="zh-CN" altLang="en-US" dirty="0">
              <a:latin typeface="+mj-ea"/>
              <a:ea typeface="+mj-ea"/>
            </a:endParaRPr>
          </a:p>
        </p:txBody>
      </p:sp>
      <p:sp>
        <p:nvSpPr>
          <p:cNvPr id="7" name="文本框 6">
            <a:extLst>
              <a:ext uri="{FF2B5EF4-FFF2-40B4-BE49-F238E27FC236}">
                <a16:creationId xmlns:a16="http://schemas.microsoft.com/office/drawing/2014/main" id="{BA9FB589-A860-4600-AA53-433D7653AF89}"/>
              </a:ext>
            </a:extLst>
          </p:cNvPr>
          <p:cNvSpPr txBox="1"/>
          <p:nvPr/>
        </p:nvSpPr>
        <p:spPr>
          <a:xfrm>
            <a:off x="947056" y="5012872"/>
            <a:ext cx="1005403" cy="369332"/>
          </a:xfrm>
          <a:prstGeom prst="rect">
            <a:avLst/>
          </a:prstGeom>
          <a:noFill/>
        </p:spPr>
        <p:txBody>
          <a:bodyPr wrap="none" rtlCol="0">
            <a:spAutoFit/>
          </a:bodyPr>
          <a:lstStyle/>
          <a:p>
            <a:pPr>
              <a:buNone/>
            </a:pPr>
            <a:r>
              <a:rPr lang="zh-CN" altLang="en-US" dirty="0">
                <a:latin typeface="+mj-ea"/>
                <a:ea typeface="+mj-ea"/>
              </a:rPr>
              <a:t>点数：</a:t>
            </a:r>
            <a:r>
              <a:rPr lang="en-US" altLang="zh-CN" dirty="0">
                <a:latin typeface="+mj-ea"/>
                <a:ea typeface="+mj-ea"/>
              </a:rPr>
              <a:t>2</a:t>
            </a:r>
            <a:endParaRPr lang="zh-CN" altLang="en-US" dirty="0">
              <a:latin typeface="+mj-ea"/>
              <a:ea typeface="+mj-ea"/>
            </a:endParaRPr>
          </a:p>
        </p:txBody>
      </p:sp>
      <p:sp>
        <p:nvSpPr>
          <p:cNvPr id="8" name="文本框 7">
            <a:extLst>
              <a:ext uri="{FF2B5EF4-FFF2-40B4-BE49-F238E27FC236}">
                <a16:creationId xmlns:a16="http://schemas.microsoft.com/office/drawing/2014/main" id="{76DD39C5-8449-4DB2-BDC2-B4807E28C669}"/>
              </a:ext>
            </a:extLst>
          </p:cNvPr>
          <p:cNvSpPr txBox="1"/>
          <p:nvPr/>
        </p:nvSpPr>
        <p:spPr>
          <a:xfrm>
            <a:off x="6204858" y="4898571"/>
            <a:ext cx="5808000" cy="1366528"/>
          </a:xfrm>
          <a:prstGeom prst="rect">
            <a:avLst/>
          </a:prstGeom>
          <a:noFill/>
        </p:spPr>
        <p:txBody>
          <a:bodyPr wrap="none" rtlCol="0">
            <a:spAutoFit/>
          </a:bodyPr>
          <a:lstStyle/>
          <a:p>
            <a:pPr>
              <a:buNone/>
            </a:pPr>
            <a:r>
              <a:rPr lang="zh-CN" altLang="en-US" dirty="0">
                <a:latin typeface="+mj-ea"/>
                <a:ea typeface="+mj-ea"/>
              </a:rPr>
              <a:t>按照团队估计速率，对于点数为 </a:t>
            </a:r>
            <a:r>
              <a:rPr lang="en-US" altLang="zh-CN" dirty="0">
                <a:latin typeface="+mj-ea"/>
                <a:ea typeface="+mj-ea"/>
              </a:rPr>
              <a:t>1 </a:t>
            </a:r>
            <a:r>
              <a:rPr lang="zh-CN" altLang="en-US" dirty="0">
                <a:latin typeface="+mj-ea"/>
                <a:ea typeface="+mj-ea"/>
              </a:rPr>
              <a:t>的使用 </a:t>
            </a:r>
            <a:r>
              <a:rPr lang="en-US" altLang="zh-CN" dirty="0">
                <a:latin typeface="+mj-ea"/>
                <a:ea typeface="+mj-ea"/>
              </a:rPr>
              <a:t>4 </a:t>
            </a:r>
            <a:r>
              <a:rPr lang="zh-CN" altLang="en-US" dirty="0">
                <a:latin typeface="+mj-ea"/>
                <a:ea typeface="+mj-ea"/>
              </a:rPr>
              <a:t>小时，则：</a:t>
            </a:r>
            <a:endParaRPr lang="en-US" altLang="zh-CN" dirty="0">
              <a:latin typeface="+mj-ea"/>
              <a:ea typeface="+mj-ea"/>
            </a:endParaRPr>
          </a:p>
          <a:p>
            <a:pPr>
              <a:buNone/>
            </a:pPr>
            <a:r>
              <a:rPr lang="zh-CN" altLang="en-US" dirty="0">
                <a:latin typeface="+mj-ea"/>
                <a:ea typeface="+mj-ea"/>
              </a:rPr>
              <a:t>“按分类浏览”：</a:t>
            </a:r>
            <a:r>
              <a:rPr lang="en-US" altLang="zh-CN" dirty="0">
                <a:latin typeface="+mj-ea"/>
                <a:ea typeface="+mj-ea"/>
              </a:rPr>
              <a:t>4h</a:t>
            </a:r>
          </a:p>
          <a:p>
            <a:pPr>
              <a:buNone/>
            </a:pPr>
            <a:r>
              <a:rPr lang="zh-CN" altLang="en-US" dirty="0">
                <a:latin typeface="+mj-ea"/>
                <a:ea typeface="+mj-ea"/>
              </a:rPr>
              <a:t>“基本搜索”：</a:t>
            </a:r>
            <a:r>
              <a:rPr lang="en-US" altLang="zh-CN" dirty="0">
                <a:latin typeface="+mj-ea"/>
                <a:ea typeface="+mj-ea"/>
              </a:rPr>
              <a:t>8h</a:t>
            </a:r>
          </a:p>
          <a:p>
            <a:pPr>
              <a:buNone/>
            </a:pPr>
            <a:r>
              <a:rPr lang="zh-CN" altLang="en-US" dirty="0">
                <a:latin typeface="+mj-ea"/>
                <a:ea typeface="+mj-ea"/>
              </a:rPr>
              <a:t>“高级搜索”：</a:t>
            </a:r>
            <a:r>
              <a:rPr lang="en-US" altLang="zh-CN" dirty="0">
                <a:latin typeface="+mj-ea"/>
                <a:ea typeface="+mj-ea"/>
              </a:rPr>
              <a:t>12h</a:t>
            </a:r>
            <a:endParaRPr lang="zh-CN" altLang="en-US" dirty="0">
              <a:latin typeface="+mj-ea"/>
              <a:ea typeface="+mj-ea"/>
            </a:endParaRPr>
          </a:p>
        </p:txBody>
      </p:sp>
    </p:spTree>
    <p:extLst>
      <p:ext uri="{BB962C8B-B14F-4D97-AF65-F5344CB8AC3E}">
        <p14:creationId xmlns:p14="http://schemas.microsoft.com/office/powerpoint/2010/main" val="336847601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43984" cy="480060"/>
          </a:xfrm>
        </p:spPr>
        <p:txBody>
          <a:bodyPr/>
          <a:lstStyle/>
          <a:p>
            <a:r>
              <a:rPr lang="en-US" altLang="zh-CN" dirty="0"/>
              <a:t>7. </a:t>
            </a:r>
            <a:r>
              <a:rPr lang="zh-CN" altLang="en-US" dirty="0"/>
              <a:t>用户故事与 </a:t>
            </a:r>
            <a:r>
              <a:rPr lang="en-US" altLang="zh-CN" dirty="0"/>
              <a:t>TFS</a:t>
            </a:r>
            <a:r>
              <a:rPr lang="zh-CN" altLang="en-US" dirty="0"/>
              <a:t>（</a:t>
            </a:r>
            <a:r>
              <a:rPr lang="en-US" altLang="zh-CN" dirty="0"/>
              <a:t>Team Foundation Server</a:t>
            </a:r>
            <a:r>
              <a:rPr lang="zh-CN" altLang="en-US" dirty="0"/>
              <a:t>）结合进行管理</a:t>
            </a:r>
          </a:p>
        </p:txBody>
      </p:sp>
      <p:pic>
        <p:nvPicPr>
          <p:cNvPr id="3" name="图片 2"/>
          <p:cNvPicPr>
            <a:picLocks noChangeAspect="1"/>
          </p:cNvPicPr>
          <p:nvPr/>
        </p:nvPicPr>
        <p:blipFill>
          <a:blip r:embed="rId2"/>
          <a:stretch>
            <a:fillRect/>
          </a:stretch>
        </p:blipFill>
        <p:spPr>
          <a:xfrm>
            <a:off x="146264" y="782875"/>
            <a:ext cx="11793633" cy="5899759"/>
          </a:xfrm>
          <a:prstGeom prst="rect">
            <a:avLst/>
          </a:prstGeom>
        </p:spPr>
      </p:pic>
      <p:pic>
        <p:nvPicPr>
          <p:cNvPr id="4" name="图片 3"/>
          <p:cNvPicPr>
            <a:picLocks noChangeAspect="1"/>
          </p:cNvPicPr>
          <p:nvPr/>
        </p:nvPicPr>
        <p:blipFill>
          <a:blip r:embed="rId3"/>
          <a:stretch>
            <a:fillRect/>
          </a:stretch>
        </p:blipFill>
        <p:spPr>
          <a:xfrm>
            <a:off x="3193162" y="669403"/>
            <a:ext cx="8906211" cy="6013231"/>
          </a:xfrm>
          <a:prstGeom prst="rect">
            <a:avLst/>
          </a:prstGeom>
        </p:spPr>
      </p:pic>
      <p:cxnSp>
        <p:nvCxnSpPr>
          <p:cNvPr id="6" name="直接箭头连接符 5"/>
          <p:cNvCxnSpPr>
            <a:cxnSpLocks/>
          </p:cNvCxnSpPr>
          <p:nvPr/>
        </p:nvCxnSpPr>
        <p:spPr>
          <a:xfrm>
            <a:off x="2255178" y="1762018"/>
            <a:ext cx="4361379" cy="898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cxnSpLocks/>
          </p:cNvCxnSpPr>
          <p:nvPr/>
        </p:nvCxnSpPr>
        <p:spPr>
          <a:xfrm flipV="1">
            <a:off x="2255178" y="1561672"/>
            <a:ext cx="1006867" cy="2003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cxnSpLocks/>
          </p:cNvCxnSpPr>
          <p:nvPr/>
        </p:nvCxnSpPr>
        <p:spPr>
          <a:xfrm>
            <a:off x="2255178" y="2464961"/>
            <a:ext cx="4438435" cy="9871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cxnSpLocks/>
          </p:cNvCxnSpPr>
          <p:nvPr/>
        </p:nvCxnSpPr>
        <p:spPr>
          <a:xfrm flipV="1">
            <a:off x="2029146" y="1861373"/>
            <a:ext cx="1232899" cy="3666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cxnSpLocks/>
          </p:cNvCxnSpPr>
          <p:nvPr/>
        </p:nvCxnSpPr>
        <p:spPr>
          <a:xfrm flipV="1">
            <a:off x="1852773" y="2126522"/>
            <a:ext cx="1409272" cy="10019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cxnSpLocks/>
          </p:cNvCxnSpPr>
          <p:nvPr/>
        </p:nvCxnSpPr>
        <p:spPr>
          <a:xfrm>
            <a:off x="2255178" y="3400976"/>
            <a:ext cx="4592548" cy="11093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863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2AC428-8AA8-4CCA-AE4A-D784CFD9C1E0}"/>
              </a:ext>
            </a:extLst>
          </p:cNvPr>
          <p:cNvSpPr>
            <a:spLocks noGrp="1"/>
          </p:cNvSpPr>
          <p:nvPr>
            <p:ph type="title"/>
          </p:nvPr>
        </p:nvSpPr>
        <p:spPr/>
        <p:txBody>
          <a:bodyPr/>
          <a:lstStyle/>
          <a:p>
            <a:r>
              <a:rPr lang="en-US" altLang="zh-CN" dirty="0"/>
              <a:t>7.1. </a:t>
            </a:r>
            <a:r>
              <a:rPr lang="zh-CN" altLang="en-US" dirty="0"/>
              <a:t>根据故事地图向 </a:t>
            </a:r>
            <a:r>
              <a:rPr lang="en-US" altLang="zh-CN" dirty="0"/>
              <a:t>TFS </a:t>
            </a:r>
            <a:r>
              <a:rPr lang="zh-CN" altLang="en-US" dirty="0"/>
              <a:t>添加项目构建内容（需求）</a:t>
            </a:r>
          </a:p>
        </p:txBody>
      </p:sp>
      <p:pic>
        <p:nvPicPr>
          <p:cNvPr id="3" name="图片 2">
            <a:extLst>
              <a:ext uri="{FF2B5EF4-FFF2-40B4-BE49-F238E27FC236}">
                <a16:creationId xmlns:a16="http://schemas.microsoft.com/office/drawing/2014/main" id="{7D1B65B8-060F-4D4A-B19B-1BE32873A7BC}"/>
              </a:ext>
            </a:extLst>
          </p:cNvPr>
          <p:cNvPicPr>
            <a:picLocks noChangeAspect="1"/>
          </p:cNvPicPr>
          <p:nvPr/>
        </p:nvPicPr>
        <p:blipFill>
          <a:blip r:embed="rId2"/>
          <a:stretch>
            <a:fillRect/>
          </a:stretch>
        </p:blipFill>
        <p:spPr>
          <a:xfrm>
            <a:off x="1244619" y="571432"/>
            <a:ext cx="8906211" cy="6013231"/>
          </a:xfrm>
          <a:prstGeom prst="rect">
            <a:avLst/>
          </a:prstGeom>
        </p:spPr>
      </p:pic>
    </p:spTree>
    <p:extLst>
      <p:ext uri="{BB962C8B-B14F-4D97-AF65-F5344CB8AC3E}">
        <p14:creationId xmlns:p14="http://schemas.microsoft.com/office/powerpoint/2010/main" val="310952467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 </a:t>
            </a:r>
            <a:r>
              <a:rPr lang="zh-CN" altLang="en-US" dirty="0"/>
              <a:t>在 </a:t>
            </a:r>
            <a:r>
              <a:rPr lang="en-US" altLang="zh-CN" dirty="0"/>
              <a:t>TFS </a:t>
            </a:r>
            <a:r>
              <a:rPr lang="zh-CN" altLang="en-US" dirty="0"/>
              <a:t>中的细化故事说明</a:t>
            </a:r>
          </a:p>
        </p:txBody>
      </p:sp>
      <p:sp>
        <p:nvSpPr>
          <p:cNvPr id="5" name="文本框 4">
            <a:extLst>
              <a:ext uri="{FF2B5EF4-FFF2-40B4-BE49-F238E27FC236}">
                <a16:creationId xmlns:a16="http://schemas.microsoft.com/office/drawing/2014/main" id="{8AF02388-1DAC-47E2-AC18-F7CC542EEE25}"/>
              </a:ext>
            </a:extLst>
          </p:cNvPr>
          <p:cNvSpPr txBox="1"/>
          <p:nvPr/>
        </p:nvSpPr>
        <p:spPr>
          <a:xfrm>
            <a:off x="141514" y="782527"/>
            <a:ext cx="4544782" cy="4275016"/>
          </a:xfrm>
          <a:prstGeom prst="rect">
            <a:avLst/>
          </a:prstGeom>
          <a:noFill/>
        </p:spPr>
        <p:txBody>
          <a:bodyPr wrap="square" rtlCol="0">
            <a:spAutoFit/>
          </a:bodyPr>
          <a:lstStyle/>
          <a:p>
            <a:pPr algn="r">
              <a:lnSpc>
                <a:spcPct val="150000"/>
              </a:lnSpc>
              <a:buNone/>
            </a:pPr>
            <a:r>
              <a:rPr lang="zh-CN" altLang="en-US" dirty="0">
                <a:latin typeface="+mj-ea"/>
                <a:ea typeface="+mj-ea"/>
              </a:rPr>
              <a:t>用户的业务处理方法实现有什么特别要求？</a:t>
            </a:r>
            <a:endParaRPr lang="en-US" altLang="zh-CN" dirty="0">
              <a:latin typeface="+mj-ea"/>
              <a:ea typeface="+mj-ea"/>
            </a:endParaRPr>
          </a:p>
          <a:p>
            <a:pPr algn="r">
              <a:lnSpc>
                <a:spcPct val="150000"/>
              </a:lnSpc>
              <a:buNone/>
            </a:pPr>
            <a:r>
              <a:rPr lang="zh-CN" altLang="en-US" dirty="0">
                <a:latin typeface="+mj-ea"/>
                <a:ea typeface="+mj-ea"/>
              </a:rPr>
              <a:t>如果正常次序无法执行，如何回退？</a:t>
            </a:r>
            <a:endParaRPr lang="en-US" altLang="zh-CN" dirty="0">
              <a:latin typeface="+mj-ea"/>
              <a:ea typeface="+mj-ea"/>
            </a:endParaRPr>
          </a:p>
          <a:p>
            <a:pPr algn="r">
              <a:lnSpc>
                <a:spcPct val="150000"/>
              </a:lnSpc>
              <a:buNone/>
            </a:pPr>
            <a:r>
              <a:rPr lang="zh-CN" altLang="en-US" dirty="0">
                <a:latin typeface="+mj-ea"/>
                <a:ea typeface="+mj-ea"/>
              </a:rPr>
              <a:t>所有的处理方法次序如何安排？</a:t>
            </a:r>
            <a:endParaRPr lang="en-US" altLang="zh-CN" dirty="0">
              <a:latin typeface="+mj-ea"/>
              <a:ea typeface="+mj-ea"/>
            </a:endParaRPr>
          </a:p>
          <a:p>
            <a:pPr algn="r">
              <a:lnSpc>
                <a:spcPct val="150000"/>
              </a:lnSpc>
              <a:buNone/>
            </a:pPr>
            <a:r>
              <a:rPr lang="zh-CN" altLang="en-US" dirty="0">
                <a:latin typeface="+mj-ea"/>
                <a:ea typeface="+mj-ea"/>
              </a:rPr>
              <a:t>这些处理方法之间有什么关系？</a:t>
            </a:r>
            <a:endParaRPr lang="en-US" altLang="zh-CN" dirty="0">
              <a:latin typeface="+mj-ea"/>
              <a:ea typeface="+mj-ea"/>
            </a:endParaRPr>
          </a:p>
          <a:p>
            <a:pPr algn="r">
              <a:lnSpc>
                <a:spcPct val="150000"/>
              </a:lnSpc>
              <a:buNone/>
            </a:pPr>
            <a:r>
              <a:rPr lang="zh-CN" altLang="en-US" dirty="0">
                <a:latin typeface="+mj-ea"/>
                <a:ea typeface="+mj-ea"/>
              </a:rPr>
              <a:t>每个业务实体需要哪些处理方法？</a:t>
            </a:r>
            <a:endParaRPr lang="en-US" altLang="zh-CN" dirty="0">
              <a:latin typeface="+mj-ea"/>
              <a:ea typeface="+mj-ea"/>
            </a:endParaRPr>
          </a:p>
          <a:p>
            <a:pPr algn="r">
              <a:lnSpc>
                <a:spcPct val="150000"/>
              </a:lnSpc>
              <a:buNone/>
            </a:pPr>
            <a:r>
              <a:rPr lang="zh-CN" altLang="en-US" dirty="0">
                <a:latin typeface="+mj-ea"/>
                <a:ea typeface="+mj-ea"/>
              </a:rPr>
              <a:t>这些业务实体之间有什么关系？</a:t>
            </a:r>
            <a:endParaRPr lang="en-US" altLang="zh-CN" dirty="0">
              <a:latin typeface="+mj-ea"/>
              <a:ea typeface="+mj-ea"/>
            </a:endParaRPr>
          </a:p>
          <a:p>
            <a:pPr algn="r">
              <a:lnSpc>
                <a:spcPct val="150000"/>
              </a:lnSpc>
              <a:buNone/>
            </a:pPr>
            <a:r>
              <a:rPr lang="zh-CN" altLang="en-US" dirty="0">
                <a:latin typeface="+mj-ea"/>
                <a:ea typeface="+mj-ea"/>
              </a:rPr>
              <a:t>业务实体规格中有什么约束？</a:t>
            </a:r>
            <a:endParaRPr lang="en-US" altLang="zh-CN" dirty="0">
              <a:latin typeface="+mj-ea"/>
              <a:ea typeface="+mj-ea"/>
            </a:endParaRPr>
          </a:p>
          <a:p>
            <a:pPr algn="r">
              <a:lnSpc>
                <a:spcPct val="150000"/>
              </a:lnSpc>
              <a:buNone/>
            </a:pPr>
            <a:r>
              <a:rPr lang="zh-CN" altLang="en-US" dirty="0">
                <a:latin typeface="+mj-ea"/>
                <a:ea typeface="+mj-ea"/>
              </a:rPr>
              <a:t>每个业务实体的具体规格是什么？</a:t>
            </a:r>
            <a:endParaRPr lang="en-US" altLang="zh-CN" dirty="0">
              <a:latin typeface="+mj-ea"/>
              <a:ea typeface="+mj-ea"/>
            </a:endParaRPr>
          </a:p>
          <a:p>
            <a:pPr algn="r">
              <a:lnSpc>
                <a:spcPct val="150000"/>
              </a:lnSpc>
              <a:buNone/>
            </a:pPr>
            <a:r>
              <a:rPr lang="zh-CN" altLang="en-US" dirty="0">
                <a:latin typeface="+mj-ea"/>
                <a:ea typeface="+mj-ea"/>
              </a:rPr>
              <a:t>业务需要处理哪些业务实体？</a:t>
            </a:r>
          </a:p>
        </p:txBody>
      </p:sp>
      <p:sp>
        <p:nvSpPr>
          <p:cNvPr id="8" name="矩形 7">
            <a:extLst>
              <a:ext uri="{FF2B5EF4-FFF2-40B4-BE49-F238E27FC236}">
                <a16:creationId xmlns:a16="http://schemas.microsoft.com/office/drawing/2014/main" id="{EFA43374-5808-4E86-974E-E4A41C8B016D}"/>
              </a:ext>
            </a:extLst>
          </p:cNvPr>
          <p:cNvSpPr/>
          <p:nvPr/>
        </p:nvSpPr>
        <p:spPr>
          <a:xfrm>
            <a:off x="2289215" y="5200604"/>
            <a:ext cx="2609353" cy="56882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solidFill>
                  <a:schemeClr val="tx1"/>
                </a:solidFill>
                <a:latin typeface="+mj-ea"/>
                <a:ea typeface="+mj-ea"/>
              </a:rPr>
              <a:t>用户需求</a:t>
            </a:r>
          </a:p>
        </p:txBody>
      </p:sp>
      <p:sp>
        <p:nvSpPr>
          <p:cNvPr id="9" name="矩形 8">
            <a:extLst>
              <a:ext uri="{FF2B5EF4-FFF2-40B4-BE49-F238E27FC236}">
                <a16:creationId xmlns:a16="http://schemas.microsoft.com/office/drawing/2014/main" id="{D91BE663-EC07-4547-B1DC-9D76243C4865}"/>
              </a:ext>
            </a:extLst>
          </p:cNvPr>
          <p:cNvSpPr/>
          <p:nvPr/>
        </p:nvSpPr>
        <p:spPr>
          <a:xfrm>
            <a:off x="6954858" y="5210106"/>
            <a:ext cx="2609353" cy="56882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solidFill>
                  <a:schemeClr val="tx1"/>
                </a:solidFill>
                <a:latin typeface="+mj-ea"/>
                <a:ea typeface="+mj-ea"/>
              </a:rPr>
              <a:t>产品需求</a:t>
            </a:r>
          </a:p>
        </p:txBody>
      </p:sp>
      <p:sp>
        <p:nvSpPr>
          <p:cNvPr id="10" name="文本框 9">
            <a:extLst>
              <a:ext uri="{FF2B5EF4-FFF2-40B4-BE49-F238E27FC236}">
                <a16:creationId xmlns:a16="http://schemas.microsoft.com/office/drawing/2014/main" id="{91FDDC0F-82F2-4F96-9121-55D01B48ED4A}"/>
              </a:ext>
            </a:extLst>
          </p:cNvPr>
          <p:cNvSpPr txBox="1"/>
          <p:nvPr/>
        </p:nvSpPr>
        <p:spPr>
          <a:xfrm>
            <a:off x="7093655" y="1253425"/>
            <a:ext cx="3647152" cy="3804118"/>
          </a:xfrm>
          <a:prstGeom prst="rect">
            <a:avLst/>
          </a:prstGeom>
          <a:noFill/>
        </p:spPr>
        <p:txBody>
          <a:bodyPr wrap="none" rtlCol="0">
            <a:spAutoFit/>
          </a:bodyPr>
          <a:lstStyle/>
          <a:p>
            <a:pPr>
              <a:lnSpc>
                <a:spcPct val="150000"/>
              </a:lnSpc>
              <a:buNone/>
            </a:pPr>
            <a:r>
              <a:rPr lang="zh-CN" altLang="en-US" dirty="0">
                <a:latin typeface="微软雅黑" panose="020B0503020204020204" pitchFamily="34" charset="-122"/>
                <a:ea typeface="微软雅黑" panose="020B0503020204020204" pitchFamily="34" charset="-122"/>
              </a:rPr>
              <a:t>概念设计方面如何满足业务需求？</a:t>
            </a:r>
            <a:endParaRPr lang="en-US" altLang="zh-CN" dirty="0">
              <a:latin typeface="微软雅黑" panose="020B0503020204020204" pitchFamily="34" charset="-122"/>
              <a:ea typeface="微软雅黑" panose="020B0503020204020204" pitchFamily="34" charset="-122"/>
            </a:endParaRPr>
          </a:p>
          <a:p>
            <a:pPr>
              <a:lnSpc>
                <a:spcPct val="150000"/>
              </a:lnSpc>
              <a:buNone/>
            </a:pPr>
            <a:r>
              <a:rPr lang="zh-CN" altLang="en-US" dirty="0">
                <a:latin typeface="微软雅黑" panose="020B0503020204020204" pitchFamily="34" charset="-122"/>
                <a:ea typeface="微软雅黑" panose="020B0503020204020204" pitchFamily="34" charset="-122"/>
              </a:rPr>
              <a:t>业务处理功能约束如何实现？</a:t>
            </a:r>
            <a:endParaRPr lang="en-US" altLang="zh-CN" dirty="0">
              <a:latin typeface="微软雅黑" panose="020B0503020204020204" pitchFamily="34" charset="-122"/>
              <a:ea typeface="微软雅黑" panose="020B0503020204020204" pitchFamily="34" charset="-122"/>
            </a:endParaRPr>
          </a:p>
          <a:p>
            <a:pPr>
              <a:lnSpc>
                <a:spcPct val="150000"/>
              </a:lnSpc>
              <a:buNone/>
            </a:pPr>
            <a:r>
              <a:rPr lang="zh-CN" altLang="en-US" dirty="0">
                <a:latin typeface="微软雅黑" panose="020B0503020204020204" pitchFamily="34" charset="-122"/>
                <a:ea typeface="微软雅黑" panose="020B0503020204020204" pitchFamily="34" charset="-122"/>
              </a:rPr>
              <a:t>业务处理功能在哪些地方实现？</a:t>
            </a:r>
            <a:endParaRPr lang="en-US" altLang="zh-CN" dirty="0">
              <a:latin typeface="微软雅黑" panose="020B0503020204020204" pitchFamily="34" charset="-122"/>
              <a:ea typeface="微软雅黑" panose="020B0503020204020204" pitchFamily="34" charset="-122"/>
            </a:endParaRPr>
          </a:p>
          <a:p>
            <a:pPr>
              <a:lnSpc>
                <a:spcPct val="150000"/>
              </a:lnSpc>
              <a:buNone/>
            </a:pPr>
            <a:r>
              <a:rPr lang="zh-CN" altLang="en-US" dirty="0">
                <a:latin typeface="微软雅黑" panose="020B0503020204020204" pitchFamily="34" charset="-122"/>
                <a:ea typeface="微软雅黑" panose="020B0503020204020204" pitchFamily="34" charset="-122"/>
              </a:rPr>
              <a:t>业务功能模块如何划分？</a:t>
            </a:r>
            <a:endParaRPr lang="en-US" altLang="zh-CN" dirty="0">
              <a:latin typeface="微软雅黑" panose="020B0503020204020204" pitchFamily="34" charset="-122"/>
              <a:ea typeface="微软雅黑" panose="020B0503020204020204" pitchFamily="34" charset="-122"/>
            </a:endParaRPr>
          </a:p>
          <a:p>
            <a:pPr>
              <a:lnSpc>
                <a:spcPct val="150000"/>
              </a:lnSpc>
              <a:buNone/>
            </a:pPr>
            <a:r>
              <a:rPr lang="zh-CN" altLang="en-US" dirty="0">
                <a:latin typeface="微软雅黑" panose="020B0503020204020204" pitchFamily="34" charset="-122"/>
                <a:ea typeface="微软雅黑" panose="020B0503020204020204" pitchFamily="34" charset="-122"/>
              </a:rPr>
              <a:t>业务数据的存储处理方法有哪些？</a:t>
            </a:r>
            <a:endParaRPr lang="en-US" altLang="zh-CN" dirty="0">
              <a:latin typeface="微软雅黑" panose="020B0503020204020204" pitchFamily="34" charset="-122"/>
              <a:ea typeface="微软雅黑" panose="020B0503020204020204" pitchFamily="34" charset="-122"/>
            </a:endParaRPr>
          </a:p>
          <a:p>
            <a:pPr>
              <a:lnSpc>
                <a:spcPct val="150000"/>
              </a:lnSpc>
              <a:buNone/>
            </a:pPr>
            <a:r>
              <a:rPr lang="zh-CN" altLang="en-US" dirty="0">
                <a:latin typeface="微软雅黑" panose="020B0503020204020204" pitchFamily="34" charset="-122"/>
                <a:ea typeface="微软雅黑" panose="020B0503020204020204" pitchFamily="34" charset="-122"/>
              </a:rPr>
              <a:t>业务数据如何存储？</a:t>
            </a:r>
            <a:endParaRPr lang="en-US" altLang="zh-CN" dirty="0">
              <a:latin typeface="微软雅黑" panose="020B0503020204020204" pitchFamily="34" charset="-122"/>
              <a:ea typeface="微软雅黑" panose="020B0503020204020204" pitchFamily="34" charset="-122"/>
            </a:endParaRPr>
          </a:p>
          <a:p>
            <a:pPr>
              <a:lnSpc>
                <a:spcPct val="150000"/>
              </a:lnSpc>
              <a:buNone/>
            </a:pPr>
            <a:r>
              <a:rPr lang="zh-CN" altLang="en-US" dirty="0">
                <a:latin typeface="微软雅黑" panose="020B0503020204020204" pitchFamily="34" charset="-122"/>
                <a:ea typeface="微软雅黑" panose="020B0503020204020204" pitchFamily="34" charset="-122"/>
              </a:rPr>
              <a:t>业务实体模型架构如何组织？</a:t>
            </a:r>
            <a:endParaRPr lang="en-US" altLang="zh-CN" dirty="0">
              <a:latin typeface="微软雅黑" panose="020B0503020204020204" pitchFamily="34" charset="-122"/>
              <a:ea typeface="微软雅黑" panose="020B0503020204020204" pitchFamily="34" charset="-122"/>
            </a:endParaRPr>
          </a:p>
          <a:p>
            <a:pPr>
              <a:lnSpc>
                <a:spcPct val="150000"/>
              </a:lnSpc>
              <a:buNone/>
            </a:pPr>
            <a:r>
              <a:rPr lang="zh-CN" altLang="en-US" dirty="0">
                <a:latin typeface="微软雅黑" panose="020B0503020204020204" pitchFamily="34" charset="-122"/>
                <a:ea typeface="微软雅黑" panose="020B0503020204020204" pitchFamily="34" charset="-122"/>
              </a:rPr>
              <a:t>业务实体静态结构模型如何实现？</a:t>
            </a:r>
          </a:p>
        </p:txBody>
      </p:sp>
      <p:sp>
        <p:nvSpPr>
          <p:cNvPr id="3" name="椭圆 2">
            <a:extLst>
              <a:ext uri="{FF2B5EF4-FFF2-40B4-BE49-F238E27FC236}">
                <a16:creationId xmlns:a16="http://schemas.microsoft.com/office/drawing/2014/main" id="{8A121EEA-FC1D-4FDB-B289-CD3A0D35F07A}"/>
              </a:ext>
            </a:extLst>
          </p:cNvPr>
          <p:cNvSpPr/>
          <p:nvPr/>
        </p:nvSpPr>
        <p:spPr>
          <a:xfrm>
            <a:off x="5513613" y="5097190"/>
            <a:ext cx="816429" cy="786539"/>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latin typeface="+mj-ea"/>
                <a:ea typeface="+mj-ea"/>
              </a:rPr>
              <a:t>UI</a:t>
            </a:r>
            <a:endParaRPr lang="zh-CN" altLang="en-US" b="1" dirty="0">
              <a:latin typeface="+mj-ea"/>
              <a:ea typeface="+mj-ea"/>
            </a:endParaRPr>
          </a:p>
        </p:txBody>
      </p:sp>
      <p:sp>
        <p:nvSpPr>
          <p:cNvPr id="11" name="矩形 10">
            <a:extLst>
              <a:ext uri="{FF2B5EF4-FFF2-40B4-BE49-F238E27FC236}">
                <a16:creationId xmlns:a16="http://schemas.microsoft.com/office/drawing/2014/main" id="{1AE850D1-2F57-4D4A-8C00-679C9E4AF821}"/>
              </a:ext>
            </a:extLst>
          </p:cNvPr>
          <p:cNvSpPr/>
          <p:nvPr/>
        </p:nvSpPr>
        <p:spPr>
          <a:xfrm>
            <a:off x="2289215" y="6159610"/>
            <a:ext cx="7274996" cy="51877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solidFill>
                  <a:schemeClr val="tx1"/>
                </a:solidFill>
                <a:latin typeface="+mj-ea"/>
                <a:ea typeface="+mj-ea"/>
              </a:rPr>
              <a:t>测试需求</a:t>
            </a:r>
          </a:p>
        </p:txBody>
      </p:sp>
      <p:cxnSp>
        <p:nvCxnSpPr>
          <p:cNvPr id="6" name="直接连接符 5">
            <a:extLst>
              <a:ext uri="{FF2B5EF4-FFF2-40B4-BE49-F238E27FC236}">
                <a16:creationId xmlns:a16="http://schemas.microsoft.com/office/drawing/2014/main" id="{DF2D2A17-5F71-4AB2-929A-C4BDD677E5B8}"/>
              </a:ext>
            </a:extLst>
          </p:cNvPr>
          <p:cNvCxnSpPr>
            <a:stCxn id="8" idx="3"/>
            <a:endCxn id="3" idx="2"/>
          </p:cNvCxnSpPr>
          <p:nvPr/>
        </p:nvCxnSpPr>
        <p:spPr>
          <a:xfrm>
            <a:off x="4898568" y="5485017"/>
            <a:ext cx="615045" cy="5443"/>
          </a:xfrm>
          <a:prstGeom prst="line">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F36EF8FD-B8C7-4C72-AB54-2C4C9FC77436}"/>
              </a:ext>
            </a:extLst>
          </p:cNvPr>
          <p:cNvCxnSpPr>
            <a:cxnSpLocks/>
            <a:stCxn id="3" idx="6"/>
            <a:endCxn id="9" idx="1"/>
          </p:cNvCxnSpPr>
          <p:nvPr/>
        </p:nvCxnSpPr>
        <p:spPr>
          <a:xfrm>
            <a:off x="6330042" y="5490460"/>
            <a:ext cx="624816" cy="4059"/>
          </a:xfrm>
          <a:prstGeom prst="line">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B6528F4-FD81-473A-9798-0EDC4BDA4AF0}"/>
              </a:ext>
            </a:extLst>
          </p:cNvPr>
          <p:cNvCxnSpPr>
            <a:cxnSpLocks/>
            <a:stCxn id="9" idx="2"/>
          </p:cNvCxnSpPr>
          <p:nvPr/>
        </p:nvCxnSpPr>
        <p:spPr>
          <a:xfrm>
            <a:off x="8259535" y="5778931"/>
            <a:ext cx="0" cy="380679"/>
          </a:xfrm>
          <a:prstGeom prst="line">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FBE7E6F-BD0F-4E53-9F5B-75A46A065D8E}"/>
              </a:ext>
            </a:extLst>
          </p:cNvPr>
          <p:cNvCxnSpPr>
            <a:cxnSpLocks/>
          </p:cNvCxnSpPr>
          <p:nvPr/>
        </p:nvCxnSpPr>
        <p:spPr>
          <a:xfrm>
            <a:off x="3563955" y="5769429"/>
            <a:ext cx="0" cy="380679"/>
          </a:xfrm>
          <a:prstGeom prst="line">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2341C4B6-3A21-4C3D-9111-A6DA1F000553}"/>
              </a:ext>
            </a:extLst>
          </p:cNvPr>
          <p:cNvCxnSpPr>
            <a:cxnSpLocks/>
            <a:stCxn id="3" idx="4"/>
            <a:endCxn id="11" idx="0"/>
          </p:cNvCxnSpPr>
          <p:nvPr/>
        </p:nvCxnSpPr>
        <p:spPr>
          <a:xfrm>
            <a:off x="5921828" y="5883729"/>
            <a:ext cx="4885" cy="275881"/>
          </a:xfrm>
          <a:prstGeom prst="line">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97859BC7-D759-4A7A-BF9E-0E44C825006A}"/>
              </a:ext>
            </a:extLst>
          </p:cNvPr>
          <p:cNvCxnSpPr>
            <a:cxnSpLocks/>
          </p:cNvCxnSpPr>
          <p:nvPr/>
        </p:nvCxnSpPr>
        <p:spPr>
          <a:xfrm flipV="1">
            <a:off x="4844143" y="886691"/>
            <a:ext cx="0" cy="4313914"/>
          </a:xfrm>
          <a:prstGeom prst="straightConnector1">
            <a:avLst/>
          </a:prstGeom>
          <a:ln w="38100">
            <a:solidFill>
              <a:srgbClr val="00B05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38EC8F5-081C-44C3-BB03-665DD4AD8C6E}"/>
              </a:ext>
            </a:extLst>
          </p:cNvPr>
          <p:cNvCxnSpPr>
            <a:cxnSpLocks/>
          </p:cNvCxnSpPr>
          <p:nvPr/>
        </p:nvCxnSpPr>
        <p:spPr>
          <a:xfrm flipV="1">
            <a:off x="6973908" y="782527"/>
            <a:ext cx="0" cy="4373359"/>
          </a:xfrm>
          <a:prstGeom prst="straightConnector1">
            <a:avLst/>
          </a:prstGeom>
          <a:ln w="38100">
            <a:solidFill>
              <a:srgbClr val="00B05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0802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259D63-396D-496A-82F7-B3EC54A85D0E}"/>
              </a:ext>
            </a:extLst>
          </p:cNvPr>
          <p:cNvSpPr>
            <a:spLocks noGrp="1"/>
          </p:cNvSpPr>
          <p:nvPr>
            <p:ph type="title"/>
          </p:nvPr>
        </p:nvSpPr>
        <p:spPr/>
        <p:txBody>
          <a:bodyPr/>
          <a:lstStyle/>
          <a:p>
            <a:r>
              <a:rPr lang="en-US" altLang="zh-CN" dirty="0"/>
              <a:t>1.1. </a:t>
            </a:r>
            <a:r>
              <a:rPr lang="zh-CN" altLang="en-US" dirty="0"/>
              <a:t>需求的种类简要说明</a:t>
            </a:r>
          </a:p>
        </p:txBody>
      </p:sp>
      <p:pic>
        <p:nvPicPr>
          <p:cNvPr id="3" name="图片 2">
            <a:extLst>
              <a:ext uri="{FF2B5EF4-FFF2-40B4-BE49-F238E27FC236}">
                <a16:creationId xmlns:a16="http://schemas.microsoft.com/office/drawing/2014/main" id="{96FF075A-C645-419F-9C94-F6647C438460}"/>
              </a:ext>
            </a:extLst>
          </p:cNvPr>
          <p:cNvPicPr>
            <a:picLocks noChangeAspect="1"/>
          </p:cNvPicPr>
          <p:nvPr/>
        </p:nvPicPr>
        <p:blipFill>
          <a:blip r:embed="rId2"/>
          <a:stretch>
            <a:fillRect/>
          </a:stretch>
        </p:blipFill>
        <p:spPr>
          <a:xfrm>
            <a:off x="355303" y="928996"/>
            <a:ext cx="11589500" cy="5864860"/>
          </a:xfrm>
          <a:prstGeom prst="rect">
            <a:avLst/>
          </a:prstGeom>
        </p:spPr>
      </p:pic>
    </p:spTree>
    <p:extLst>
      <p:ext uri="{BB962C8B-B14F-4D97-AF65-F5344CB8AC3E}">
        <p14:creationId xmlns:p14="http://schemas.microsoft.com/office/powerpoint/2010/main" val="364642841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E59121-4D78-45AD-9484-57A70EDDDE42}"/>
              </a:ext>
            </a:extLst>
          </p:cNvPr>
          <p:cNvSpPr>
            <a:spLocks noGrp="1"/>
          </p:cNvSpPr>
          <p:nvPr>
            <p:ph type="title"/>
          </p:nvPr>
        </p:nvSpPr>
        <p:spPr/>
        <p:txBody>
          <a:bodyPr/>
          <a:lstStyle/>
          <a:p>
            <a:r>
              <a:rPr lang="en-US" altLang="zh-CN" dirty="0"/>
              <a:t>7.2.1. </a:t>
            </a:r>
            <a:r>
              <a:rPr lang="zh-CN" altLang="en-US" dirty="0"/>
              <a:t>长篇故事中需要说明的内容</a:t>
            </a:r>
          </a:p>
        </p:txBody>
      </p:sp>
      <p:pic>
        <p:nvPicPr>
          <p:cNvPr id="3" name="图片 2">
            <a:extLst>
              <a:ext uri="{FF2B5EF4-FFF2-40B4-BE49-F238E27FC236}">
                <a16:creationId xmlns:a16="http://schemas.microsoft.com/office/drawing/2014/main" id="{371627EC-C0B3-49E1-9F5C-BD0CC799B96E}"/>
              </a:ext>
            </a:extLst>
          </p:cNvPr>
          <p:cNvPicPr>
            <a:picLocks noChangeAspect="1"/>
          </p:cNvPicPr>
          <p:nvPr/>
        </p:nvPicPr>
        <p:blipFill>
          <a:blip r:embed="rId2"/>
          <a:stretch>
            <a:fillRect/>
          </a:stretch>
        </p:blipFill>
        <p:spPr>
          <a:xfrm>
            <a:off x="1884218" y="1154386"/>
            <a:ext cx="9382266" cy="5451858"/>
          </a:xfrm>
          <a:prstGeom prst="rect">
            <a:avLst/>
          </a:prstGeom>
          <a:ln>
            <a:noFill/>
          </a:ln>
          <a:effectLst>
            <a:outerShdw blurRad="292100" dist="139700" dir="2700000" algn="tl" rotWithShape="0">
              <a:srgbClr val="333333">
                <a:alpha val="65000"/>
              </a:srgbClr>
            </a:outerShdw>
          </a:effectLst>
        </p:spPr>
      </p:pic>
      <p:sp>
        <p:nvSpPr>
          <p:cNvPr id="4" name="文本框 3">
            <a:extLst>
              <a:ext uri="{FF2B5EF4-FFF2-40B4-BE49-F238E27FC236}">
                <a16:creationId xmlns:a16="http://schemas.microsoft.com/office/drawing/2014/main" id="{8C2CA22B-5FD1-47A6-A97B-34234DC5E191}"/>
              </a:ext>
            </a:extLst>
          </p:cNvPr>
          <p:cNvSpPr txBox="1"/>
          <p:nvPr/>
        </p:nvSpPr>
        <p:spPr>
          <a:xfrm>
            <a:off x="1884218" y="684642"/>
            <a:ext cx="7571303" cy="369332"/>
          </a:xfrm>
          <a:prstGeom prst="rect">
            <a:avLst/>
          </a:prstGeom>
          <a:noFill/>
        </p:spPr>
        <p:txBody>
          <a:bodyPr wrap="none" rtlCol="0">
            <a:spAutoFit/>
          </a:bodyPr>
          <a:lstStyle/>
          <a:p>
            <a:pPr>
              <a:buNone/>
            </a:pPr>
            <a:r>
              <a:rPr lang="zh-CN" altLang="en-US" dirty="0">
                <a:solidFill>
                  <a:schemeClr val="accent4">
                    <a:lumMod val="1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这个长篇故事中涉及到业务实体名称、实体的规约以及这些实体的关系？</a:t>
            </a:r>
          </a:p>
        </p:txBody>
      </p:sp>
      <p:grpSp>
        <p:nvGrpSpPr>
          <p:cNvPr id="7" name="组合 6">
            <a:extLst>
              <a:ext uri="{FF2B5EF4-FFF2-40B4-BE49-F238E27FC236}">
                <a16:creationId xmlns:a16="http://schemas.microsoft.com/office/drawing/2014/main" id="{DB825B85-2330-4A6D-8FE7-DB967AA5A769}"/>
              </a:ext>
            </a:extLst>
          </p:cNvPr>
          <p:cNvGrpSpPr/>
          <p:nvPr/>
        </p:nvGrpSpPr>
        <p:grpSpPr>
          <a:xfrm>
            <a:off x="1995055" y="3413987"/>
            <a:ext cx="4511039" cy="1875666"/>
            <a:chOff x="1995055" y="3413987"/>
            <a:chExt cx="4511039" cy="1875666"/>
          </a:xfrm>
        </p:grpSpPr>
        <p:sp>
          <p:nvSpPr>
            <p:cNvPr id="5" name="文本框 4">
              <a:extLst>
                <a:ext uri="{FF2B5EF4-FFF2-40B4-BE49-F238E27FC236}">
                  <a16:creationId xmlns:a16="http://schemas.microsoft.com/office/drawing/2014/main" id="{A288B9C4-87B3-4ECD-A2B7-7B48F73DDCE8}"/>
                </a:ext>
              </a:extLst>
            </p:cNvPr>
            <p:cNvSpPr txBox="1"/>
            <p:nvPr/>
          </p:nvSpPr>
          <p:spPr>
            <a:xfrm>
              <a:off x="1995055" y="3413987"/>
              <a:ext cx="4511039" cy="720197"/>
            </a:xfrm>
            <a:prstGeom prst="rect">
              <a:avLst/>
            </a:prstGeom>
            <a:solidFill>
              <a:schemeClr val="tx1">
                <a:lumMod val="95000"/>
              </a:schemeClr>
            </a:solidFill>
          </p:spPr>
          <p:txBody>
            <a:bodyPr wrap="square" rtlCol="0">
              <a:spAutoFit/>
            </a:bodyPr>
            <a:lstStyle/>
            <a:p>
              <a:pPr>
                <a:buNone/>
              </a:pPr>
              <a:r>
                <a:rPr lang="zh-CN" altLang="en-US" sz="1200" dirty="0">
                  <a:solidFill>
                    <a:schemeClr val="accent4">
                      <a:lumMod val="10000"/>
                    </a:schemeClr>
                  </a:solidFill>
                  <a:latin typeface="微软雅黑" panose="020B0503020204020204" pitchFamily="34" charset="-122"/>
                  <a:ea typeface="微软雅黑" panose="020B0503020204020204" pitchFamily="34" charset="-122"/>
                </a:rPr>
                <a:t>数据管理员维护商品信息是为了</a:t>
              </a:r>
              <a:r>
                <a:rPr lang="en-US" altLang="zh-CN" sz="1200" dirty="0">
                  <a:solidFill>
                    <a:schemeClr val="accent4">
                      <a:lumMod val="10000"/>
                    </a:schemeClr>
                  </a:solidFill>
                  <a:latin typeface="微软雅黑" panose="020B0503020204020204" pitchFamily="34" charset="-122"/>
                  <a:ea typeface="微软雅黑" panose="020B0503020204020204" pitchFamily="34" charset="-122"/>
                </a:rPr>
                <a:t>……</a:t>
              </a:r>
            </a:p>
            <a:p>
              <a:pPr>
                <a:buNone/>
              </a:pPr>
              <a:r>
                <a:rPr lang="zh-CN" altLang="en-US" sz="1200" dirty="0">
                  <a:solidFill>
                    <a:schemeClr val="accent4">
                      <a:lumMod val="10000"/>
                    </a:schemeClr>
                  </a:solidFill>
                  <a:latin typeface="微软雅黑" panose="020B0503020204020204" pitchFamily="34" charset="-122"/>
                  <a:ea typeface="微软雅黑" panose="020B0503020204020204" pitchFamily="34" charset="-122"/>
                </a:rPr>
                <a:t>包括对商品类型、商品基本结构数据的管理，其中：</a:t>
              </a:r>
              <a:endParaRPr lang="en-US" altLang="zh-CN" sz="1200" dirty="0">
                <a:solidFill>
                  <a:schemeClr val="accent4">
                    <a:lumMod val="10000"/>
                  </a:schemeClr>
                </a:solidFill>
                <a:latin typeface="微软雅黑" panose="020B0503020204020204" pitchFamily="34" charset="-122"/>
                <a:ea typeface="微软雅黑" panose="020B0503020204020204" pitchFamily="34" charset="-122"/>
              </a:endParaRPr>
            </a:p>
            <a:p>
              <a:pPr>
                <a:buNone/>
              </a:pPr>
              <a:r>
                <a:rPr lang="zh-CN" altLang="en-US" sz="1200" dirty="0">
                  <a:solidFill>
                    <a:schemeClr val="accent4">
                      <a:lumMod val="10000"/>
                    </a:schemeClr>
                  </a:solidFill>
                  <a:latin typeface="微软雅黑" panose="020B0503020204020204" pitchFamily="34" charset="-122"/>
                  <a:ea typeface="微软雅黑" panose="020B0503020204020204" pitchFamily="34" charset="-122"/>
                </a:rPr>
                <a:t>商品类型：</a:t>
              </a:r>
              <a:r>
                <a:rPr lang="en-US" altLang="zh-CN" sz="1200" dirty="0">
                  <a:solidFill>
                    <a:schemeClr val="accent4">
                      <a:lumMod val="10000"/>
                    </a:schemeClr>
                  </a:solidFill>
                  <a:latin typeface="微软雅黑" panose="020B0503020204020204" pitchFamily="34" charset="-122"/>
                  <a:ea typeface="微软雅黑" panose="020B0503020204020204" pitchFamily="34" charset="-122"/>
                </a:rPr>
                <a:t>….</a:t>
              </a:r>
              <a:r>
                <a:rPr lang="zh-CN" altLang="en-US" sz="1200" dirty="0">
                  <a:solidFill>
                    <a:schemeClr val="accent4">
                      <a:lumMod val="10000"/>
                    </a:schemeClr>
                  </a:solidFill>
                  <a:latin typeface="微软雅黑" panose="020B0503020204020204" pitchFamily="34" charset="-122"/>
                  <a:ea typeface="微软雅黑" panose="020B0503020204020204" pitchFamily="34" charset="-122"/>
                </a:rPr>
                <a:t>；商品：</a:t>
              </a:r>
              <a:r>
                <a:rPr lang="en-US" altLang="zh-CN" sz="1200" dirty="0">
                  <a:solidFill>
                    <a:schemeClr val="accent4">
                      <a:lumMod val="10000"/>
                    </a:schemeClr>
                  </a:solidFill>
                  <a:latin typeface="微软雅黑" panose="020B0503020204020204" pitchFamily="34" charset="-122"/>
                  <a:ea typeface="微软雅黑" panose="020B0503020204020204" pitchFamily="34" charset="-122"/>
                </a:rPr>
                <a:t>….</a:t>
              </a:r>
              <a:endParaRPr lang="zh-CN" altLang="en-US" sz="1200" dirty="0">
                <a:solidFill>
                  <a:schemeClr val="accent4">
                    <a:lumMod val="1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AD02805-F5A8-4A99-BF73-9039BBA2313D}"/>
                </a:ext>
              </a:extLst>
            </p:cNvPr>
            <p:cNvSpPr txBox="1"/>
            <p:nvPr/>
          </p:nvSpPr>
          <p:spPr>
            <a:xfrm>
              <a:off x="1995055" y="4569456"/>
              <a:ext cx="4511039" cy="720197"/>
            </a:xfrm>
            <a:prstGeom prst="rect">
              <a:avLst/>
            </a:prstGeom>
            <a:solidFill>
              <a:schemeClr val="tx1">
                <a:lumMod val="95000"/>
              </a:schemeClr>
            </a:solidFill>
          </p:spPr>
          <p:txBody>
            <a:bodyPr wrap="square" rtlCol="0">
              <a:spAutoFit/>
            </a:bodyPr>
            <a:lstStyle/>
            <a:p>
              <a:pPr>
                <a:buNone/>
              </a:pPr>
              <a:r>
                <a:rPr lang="zh-CN" altLang="en-US" sz="1200" dirty="0">
                  <a:solidFill>
                    <a:schemeClr val="accent4">
                      <a:lumMod val="10000"/>
                    </a:schemeClr>
                  </a:solidFill>
                  <a:latin typeface="微软雅黑" panose="020B0503020204020204" pitchFamily="34" charset="-122"/>
                  <a:ea typeface="微软雅黑" panose="020B0503020204020204" pitchFamily="34" charset="-122"/>
                </a:rPr>
                <a:t>所有的商品类型、商品数据都能得到管理。</a:t>
              </a:r>
              <a:endParaRPr lang="en-US" altLang="zh-CN" sz="1200" dirty="0">
                <a:solidFill>
                  <a:schemeClr val="accent4">
                    <a:lumMod val="10000"/>
                  </a:schemeClr>
                </a:solidFill>
                <a:latin typeface="微软雅黑" panose="020B0503020204020204" pitchFamily="34" charset="-122"/>
                <a:ea typeface="微软雅黑" panose="020B0503020204020204" pitchFamily="34" charset="-122"/>
              </a:endParaRPr>
            </a:p>
            <a:p>
              <a:pPr>
                <a:buNone/>
              </a:pPr>
              <a:endParaRPr lang="en-US" altLang="zh-CN" sz="1200" dirty="0">
                <a:solidFill>
                  <a:schemeClr val="accent4">
                    <a:lumMod val="10000"/>
                  </a:schemeClr>
                </a:solidFill>
                <a:latin typeface="微软雅黑" panose="020B0503020204020204" pitchFamily="34" charset="-122"/>
                <a:ea typeface="微软雅黑" panose="020B0503020204020204" pitchFamily="34" charset="-122"/>
              </a:endParaRPr>
            </a:p>
            <a:p>
              <a:pPr>
                <a:buNone/>
              </a:pPr>
              <a:endParaRPr lang="zh-CN" altLang="en-US" sz="1200" dirty="0">
                <a:solidFill>
                  <a:schemeClr val="accent4">
                    <a:lumMod val="10000"/>
                  </a:scheme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58CBF253-ACAC-4EAD-9A7F-DF3DAE47F123}"/>
              </a:ext>
            </a:extLst>
          </p:cNvPr>
          <p:cNvSpPr txBox="1"/>
          <p:nvPr/>
        </p:nvSpPr>
        <p:spPr>
          <a:xfrm>
            <a:off x="274322" y="3358569"/>
            <a:ext cx="1343890" cy="1721690"/>
          </a:xfrm>
          <a:prstGeom prst="rect">
            <a:avLst/>
          </a:prstGeom>
          <a:solidFill>
            <a:schemeClr val="tx1">
              <a:lumMod val="95000"/>
            </a:schemeClr>
          </a:solidFill>
        </p:spPr>
        <p:txBody>
          <a:bodyPr wrap="square" rtlCol="0">
            <a:spAutoFit/>
          </a:bodyPr>
          <a:lstStyle/>
          <a:p>
            <a:pPr>
              <a:lnSpc>
                <a:spcPct val="150000"/>
              </a:lnSpc>
              <a:buNone/>
            </a:pPr>
            <a:r>
              <a:rPr lang="zh-CN" altLang="en-US" sz="1200" dirty="0">
                <a:solidFill>
                  <a:schemeClr val="accent4">
                    <a:lumMod val="10000"/>
                  </a:schemeClr>
                </a:solidFill>
                <a:latin typeface="微软雅黑" panose="020B0503020204020204" pitchFamily="34" charset="-122"/>
                <a:ea typeface="微软雅黑" panose="020B0503020204020204" pitchFamily="34" charset="-122"/>
              </a:rPr>
              <a:t>这些内容可能会用在其它的长篇故事中，如果这样，在引用的地方说明：与</a:t>
            </a:r>
            <a:r>
              <a:rPr lang="en-US" altLang="zh-CN" sz="1200" dirty="0">
                <a:solidFill>
                  <a:schemeClr val="accent4">
                    <a:lumMod val="10000"/>
                  </a:schemeClr>
                </a:solidFill>
                <a:latin typeface="微软雅黑" panose="020B0503020204020204" pitchFamily="34" charset="-122"/>
                <a:ea typeface="微软雅黑" panose="020B0503020204020204" pitchFamily="34" charset="-122"/>
              </a:rPr>
              <a:t>xxx</a:t>
            </a:r>
            <a:r>
              <a:rPr lang="zh-CN" altLang="en-US" sz="1200" dirty="0">
                <a:solidFill>
                  <a:schemeClr val="accent4">
                    <a:lumMod val="10000"/>
                  </a:schemeClr>
                </a:solidFill>
                <a:latin typeface="微软雅黑" panose="020B0503020204020204" pitchFamily="34" charset="-122"/>
                <a:ea typeface="微软雅黑" panose="020B0503020204020204" pitchFamily="34" charset="-122"/>
              </a:rPr>
              <a:t>相同即可。</a:t>
            </a:r>
          </a:p>
        </p:txBody>
      </p:sp>
    </p:spTree>
    <p:extLst>
      <p:ext uri="{BB962C8B-B14F-4D97-AF65-F5344CB8AC3E}">
        <p14:creationId xmlns:p14="http://schemas.microsoft.com/office/powerpoint/2010/main" val="528953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34F341-C677-4A4D-AAA7-530BB0DCAF39}"/>
              </a:ext>
            </a:extLst>
          </p:cNvPr>
          <p:cNvSpPr>
            <a:spLocks noGrp="1"/>
          </p:cNvSpPr>
          <p:nvPr>
            <p:ph type="title"/>
          </p:nvPr>
        </p:nvSpPr>
        <p:spPr/>
        <p:txBody>
          <a:bodyPr/>
          <a:lstStyle/>
          <a:p>
            <a:r>
              <a:rPr lang="en-US" altLang="zh-CN" dirty="0"/>
              <a:t>7.2.2. </a:t>
            </a:r>
            <a:r>
              <a:rPr lang="zh-CN" altLang="en-US" dirty="0"/>
              <a:t>特性中需要说明的内容</a:t>
            </a:r>
          </a:p>
        </p:txBody>
      </p:sp>
      <p:pic>
        <p:nvPicPr>
          <p:cNvPr id="3" name="图片 2">
            <a:extLst>
              <a:ext uri="{FF2B5EF4-FFF2-40B4-BE49-F238E27FC236}">
                <a16:creationId xmlns:a16="http://schemas.microsoft.com/office/drawing/2014/main" id="{3681D94B-22A7-49F1-A3F4-97422736D9C3}"/>
              </a:ext>
            </a:extLst>
          </p:cNvPr>
          <p:cNvPicPr>
            <a:picLocks noChangeAspect="1"/>
          </p:cNvPicPr>
          <p:nvPr/>
        </p:nvPicPr>
        <p:blipFill>
          <a:blip r:embed="rId2"/>
          <a:stretch>
            <a:fillRect/>
          </a:stretch>
        </p:blipFill>
        <p:spPr>
          <a:xfrm>
            <a:off x="1907016" y="1263534"/>
            <a:ext cx="9957764" cy="5300551"/>
          </a:xfrm>
          <a:prstGeom prst="rect">
            <a:avLst/>
          </a:prstGeom>
          <a:ln>
            <a:noFill/>
          </a:ln>
          <a:effectLst>
            <a:outerShdw blurRad="292100" dist="139700" dir="2700000" algn="tl" rotWithShape="0">
              <a:srgbClr val="333333">
                <a:alpha val="65000"/>
              </a:srgbClr>
            </a:outerShdw>
          </a:effectLst>
        </p:spPr>
      </p:pic>
      <p:sp>
        <p:nvSpPr>
          <p:cNvPr id="4" name="文本框 3">
            <a:extLst>
              <a:ext uri="{FF2B5EF4-FFF2-40B4-BE49-F238E27FC236}">
                <a16:creationId xmlns:a16="http://schemas.microsoft.com/office/drawing/2014/main" id="{4A7145C7-B877-4816-B8E2-CC43C6613E4C}"/>
              </a:ext>
            </a:extLst>
          </p:cNvPr>
          <p:cNvSpPr txBox="1"/>
          <p:nvPr/>
        </p:nvSpPr>
        <p:spPr>
          <a:xfrm>
            <a:off x="1884218" y="684642"/>
            <a:ext cx="9417963" cy="369332"/>
          </a:xfrm>
          <a:prstGeom prst="rect">
            <a:avLst/>
          </a:prstGeom>
          <a:noFill/>
        </p:spPr>
        <p:txBody>
          <a:bodyPr wrap="none" rtlCol="0">
            <a:spAutoFit/>
          </a:bodyPr>
          <a:lstStyle/>
          <a:p>
            <a:pPr>
              <a:buNone/>
            </a:pPr>
            <a:r>
              <a:rPr lang="zh-CN" altLang="en-US" dirty="0">
                <a:solidFill>
                  <a:schemeClr val="accent4">
                    <a:lumMod val="1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根据长篇故事中描述的业务实体，说明这些实体需要那些处理方法、以及处理方法的次序。</a:t>
            </a:r>
          </a:p>
        </p:txBody>
      </p:sp>
      <p:grpSp>
        <p:nvGrpSpPr>
          <p:cNvPr id="7" name="组合 6">
            <a:extLst>
              <a:ext uri="{FF2B5EF4-FFF2-40B4-BE49-F238E27FC236}">
                <a16:creationId xmlns:a16="http://schemas.microsoft.com/office/drawing/2014/main" id="{58CB5C52-3963-4CE3-A95D-B053CA030B2F}"/>
              </a:ext>
            </a:extLst>
          </p:cNvPr>
          <p:cNvGrpSpPr/>
          <p:nvPr/>
        </p:nvGrpSpPr>
        <p:grpSpPr>
          <a:xfrm>
            <a:off x="2082160" y="3037143"/>
            <a:ext cx="4511039" cy="1745004"/>
            <a:chOff x="2082160" y="3037143"/>
            <a:chExt cx="4511039" cy="1745004"/>
          </a:xfrm>
        </p:grpSpPr>
        <p:sp>
          <p:nvSpPr>
            <p:cNvPr id="5" name="文本框 4">
              <a:extLst>
                <a:ext uri="{FF2B5EF4-FFF2-40B4-BE49-F238E27FC236}">
                  <a16:creationId xmlns:a16="http://schemas.microsoft.com/office/drawing/2014/main" id="{2EF10E7C-7E90-490C-9064-6FB067D63412}"/>
                </a:ext>
              </a:extLst>
            </p:cNvPr>
            <p:cNvSpPr txBox="1"/>
            <p:nvPr/>
          </p:nvSpPr>
          <p:spPr>
            <a:xfrm>
              <a:off x="2082160" y="3037143"/>
              <a:ext cx="4511039" cy="683264"/>
            </a:xfrm>
            <a:prstGeom prst="rect">
              <a:avLst/>
            </a:prstGeom>
            <a:solidFill>
              <a:schemeClr val="tx1">
                <a:lumMod val="95000"/>
              </a:schemeClr>
            </a:solidFill>
          </p:spPr>
          <p:txBody>
            <a:bodyPr wrap="square" rtlCol="0">
              <a:spAutoFit/>
            </a:bodyPr>
            <a:lstStyle/>
            <a:p>
              <a:pPr>
                <a:buNone/>
              </a:pPr>
              <a:r>
                <a:rPr lang="zh-CN" altLang="en-US" sz="1200" dirty="0">
                  <a:solidFill>
                    <a:schemeClr val="accent4">
                      <a:lumMod val="10000"/>
                    </a:schemeClr>
                  </a:solidFill>
                  <a:latin typeface="微软雅黑" panose="020B0503020204020204" pitchFamily="34" charset="-122"/>
                  <a:ea typeface="微软雅黑" panose="020B0503020204020204" pitchFamily="34" charset="-122"/>
                </a:rPr>
                <a:t>消费者查询商品是用于</a:t>
              </a:r>
              <a:r>
                <a:rPr lang="en-US" altLang="zh-CN" sz="1200" dirty="0">
                  <a:solidFill>
                    <a:schemeClr val="accent4">
                      <a:lumMod val="10000"/>
                    </a:schemeClr>
                  </a:solidFill>
                  <a:latin typeface="微软雅黑" panose="020B0503020204020204" pitchFamily="34" charset="-122"/>
                  <a:ea typeface="微软雅黑" panose="020B0503020204020204" pitchFamily="34" charset="-122"/>
                </a:rPr>
                <a:t>….</a:t>
              </a:r>
            </a:p>
            <a:p>
              <a:pPr>
                <a:buNone/>
              </a:pPr>
              <a:r>
                <a:rPr lang="zh-CN" altLang="en-US" sz="1200" dirty="0">
                  <a:solidFill>
                    <a:schemeClr val="accent4">
                      <a:lumMod val="10000"/>
                    </a:schemeClr>
                  </a:solidFill>
                  <a:latin typeface="微软雅黑" panose="020B0503020204020204" pitchFamily="34" charset="-122"/>
                  <a:ea typeface="微软雅黑" panose="020B0503020204020204" pitchFamily="34" charset="-122"/>
                </a:rPr>
                <a:t>包括按分类浏览、基本搜索、高级搜索、推荐四种方式对商品信息进行检索；</a:t>
              </a:r>
            </a:p>
          </p:txBody>
        </p:sp>
        <p:sp>
          <p:nvSpPr>
            <p:cNvPr id="6" name="文本框 5">
              <a:extLst>
                <a:ext uri="{FF2B5EF4-FFF2-40B4-BE49-F238E27FC236}">
                  <a16:creationId xmlns:a16="http://schemas.microsoft.com/office/drawing/2014/main" id="{EDC4285C-0335-4718-B5DE-C186506EBDC1}"/>
                </a:ext>
              </a:extLst>
            </p:cNvPr>
            <p:cNvSpPr txBox="1"/>
            <p:nvPr/>
          </p:nvSpPr>
          <p:spPr>
            <a:xfrm>
              <a:off x="2082160" y="4061950"/>
              <a:ext cx="4511039" cy="720197"/>
            </a:xfrm>
            <a:prstGeom prst="rect">
              <a:avLst/>
            </a:prstGeom>
            <a:solidFill>
              <a:schemeClr val="tx1">
                <a:lumMod val="95000"/>
              </a:schemeClr>
            </a:solidFill>
          </p:spPr>
          <p:txBody>
            <a:bodyPr wrap="square" rtlCol="0">
              <a:spAutoFit/>
            </a:bodyPr>
            <a:lstStyle/>
            <a:p>
              <a:pPr>
                <a:buNone/>
              </a:pPr>
              <a:r>
                <a:rPr lang="zh-CN" altLang="en-US" sz="1200" dirty="0">
                  <a:solidFill>
                    <a:schemeClr val="accent4">
                      <a:lumMod val="10000"/>
                    </a:schemeClr>
                  </a:solidFill>
                  <a:latin typeface="微软雅黑" panose="020B0503020204020204" pitchFamily="34" charset="-122"/>
                  <a:ea typeface="微软雅黑" panose="020B0503020204020204" pitchFamily="34" charset="-122"/>
                </a:rPr>
                <a:t>这里主要从性能、速度方便性方面简单说明（满意度角度）</a:t>
              </a:r>
              <a:endParaRPr lang="en-US" altLang="zh-CN" sz="1200" dirty="0">
                <a:solidFill>
                  <a:schemeClr val="accent4">
                    <a:lumMod val="10000"/>
                  </a:schemeClr>
                </a:solidFill>
                <a:latin typeface="微软雅黑" panose="020B0503020204020204" pitchFamily="34" charset="-122"/>
                <a:ea typeface="微软雅黑" panose="020B0503020204020204" pitchFamily="34" charset="-122"/>
              </a:endParaRPr>
            </a:p>
            <a:p>
              <a:pPr>
                <a:buNone/>
              </a:pPr>
              <a:endParaRPr lang="en-US" altLang="zh-CN" sz="1200" dirty="0">
                <a:solidFill>
                  <a:schemeClr val="accent4">
                    <a:lumMod val="10000"/>
                  </a:schemeClr>
                </a:solidFill>
                <a:latin typeface="微软雅黑" panose="020B0503020204020204" pitchFamily="34" charset="-122"/>
                <a:ea typeface="微软雅黑" panose="020B0503020204020204" pitchFamily="34" charset="-122"/>
              </a:endParaRPr>
            </a:p>
            <a:p>
              <a:pPr>
                <a:buNone/>
              </a:pPr>
              <a:endParaRPr lang="zh-CN" altLang="en-US" sz="1200" dirty="0">
                <a:solidFill>
                  <a:schemeClr val="accent4">
                    <a:lumMod val="1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758591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96252A-C4BD-46AA-9713-454D2884496B}"/>
              </a:ext>
            </a:extLst>
          </p:cNvPr>
          <p:cNvSpPr>
            <a:spLocks noGrp="1"/>
          </p:cNvSpPr>
          <p:nvPr>
            <p:ph type="title"/>
          </p:nvPr>
        </p:nvSpPr>
        <p:spPr/>
        <p:txBody>
          <a:bodyPr/>
          <a:lstStyle/>
          <a:p>
            <a:r>
              <a:rPr lang="en-US" altLang="zh-CN" dirty="0"/>
              <a:t>7.2.3. </a:t>
            </a:r>
            <a:r>
              <a:rPr lang="zh-CN" altLang="en-US" dirty="0"/>
              <a:t>产品积压工作项（实现的功能）</a:t>
            </a:r>
          </a:p>
        </p:txBody>
      </p:sp>
      <p:pic>
        <p:nvPicPr>
          <p:cNvPr id="3" name="图片 2">
            <a:extLst>
              <a:ext uri="{FF2B5EF4-FFF2-40B4-BE49-F238E27FC236}">
                <a16:creationId xmlns:a16="http://schemas.microsoft.com/office/drawing/2014/main" id="{2DD013B7-BAAB-4781-BA87-A71D2DA49743}"/>
              </a:ext>
            </a:extLst>
          </p:cNvPr>
          <p:cNvPicPr>
            <a:picLocks noChangeAspect="1"/>
          </p:cNvPicPr>
          <p:nvPr/>
        </p:nvPicPr>
        <p:blipFill>
          <a:blip r:embed="rId2"/>
          <a:stretch>
            <a:fillRect/>
          </a:stretch>
        </p:blipFill>
        <p:spPr>
          <a:xfrm>
            <a:off x="1884218" y="1158894"/>
            <a:ext cx="9412593" cy="5485746"/>
          </a:xfrm>
          <a:prstGeom prst="rect">
            <a:avLst/>
          </a:prstGeom>
          <a:ln>
            <a:noFill/>
          </a:ln>
          <a:effectLst>
            <a:outerShdw blurRad="292100" dist="139700" dir="2700000" algn="tl" rotWithShape="0">
              <a:srgbClr val="333333">
                <a:alpha val="65000"/>
              </a:srgbClr>
            </a:outerShdw>
          </a:effectLst>
        </p:spPr>
      </p:pic>
      <p:sp>
        <p:nvSpPr>
          <p:cNvPr id="4" name="文本框 3">
            <a:extLst>
              <a:ext uri="{FF2B5EF4-FFF2-40B4-BE49-F238E27FC236}">
                <a16:creationId xmlns:a16="http://schemas.microsoft.com/office/drawing/2014/main" id="{4899C597-EA64-4BC9-ABB9-4CFD11A1E11C}"/>
              </a:ext>
            </a:extLst>
          </p:cNvPr>
          <p:cNvSpPr txBox="1"/>
          <p:nvPr/>
        </p:nvSpPr>
        <p:spPr>
          <a:xfrm>
            <a:off x="1884218" y="684642"/>
            <a:ext cx="9746514" cy="369332"/>
          </a:xfrm>
          <a:prstGeom prst="rect">
            <a:avLst/>
          </a:prstGeom>
          <a:noFill/>
        </p:spPr>
        <p:txBody>
          <a:bodyPr wrap="none" rtlCol="0">
            <a:spAutoFit/>
          </a:bodyPr>
          <a:lstStyle/>
          <a:p>
            <a:pPr>
              <a:buNone/>
            </a:pPr>
            <a:r>
              <a:rPr lang="zh-CN" altLang="en-US" dirty="0">
                <a:solidFill>
                  <a:schemeClr val="accent4">
                    <a:lumMod val="1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根据特性中描述的方法和次序，逐个响应说明对应的场景、所处理的业务实体数据的要求。</a:t>
            </a:r>
          </a:p>
        </p:txBody>
      </p:sp>
      <p:grpSp>
        <p:nvGrpSpPr>
          <p:cNvPr id="7" name="组合 6">
            <a:extLst>
              <a:ext uri="{FF2B5EF4-FFF2-40B4-BE49-F238E27FC236}">
                <a16:creationId xmlns:a16="http://schemas.microsoft.com/office/drawing/2014/main" id="{DDC11990-DA0E-4217-87D8-1BD14730BE3C}"/>
              </a:ext>
            </a:extLst>
          </p:cNvPr>
          <p:cNvGrpSpPr/>
          <p:nvPr/>
        </p:nvGrpSpPr>
        <p:grpSpPr>
          <a:xfrm>
            <a:off x="1987948" y="3218503"/>
            <a:ext cx="4511040" cy="1875666"/>
            <a:chOff x="1987948" y="3218503"/>
            <a:chExt cx="4511040" cy="1875666"/>
          </a:xfrm>
        </p:grpSpPr>
        <p:sp>
          <p:nvSpPr>
            <p:cNvPr id="5" name="文本框 4">
              <a:extLst>
                <a:ext uri="{FF2B5EF4-FFF2-40B4-BE49-F238E27FC236}">
                  <a16:creationId xmlns:a16="http://schemas.microsoft.com/office/drawing/2014/main" id="{A7608844-E8C2-436C-B186-3E4FE7AC443F}"/>
                </a:ext>
              </a:extLst>
            </p:cNvPr>
            <p:cNvSpPr txBox="1"/>
            <p:nvPr/>
          </p:nvSpPr>
          <p:spPr>
            <a:xfrm>
              <a:off x="1987949" y="3218503"/>
              <a:ext cx="4511039" cy="720197"/>
            </a:xfrm>
            <a:prstGeom prst="rect">
              <a:avLst/>
            </a:prstGeom>
            <a:solidFill>
              <a:schemeClr val="tx1">
                <a:lumMod val="95000"/>
              </a:schemeClr>
            </a:solidFill>
          </p:spPr>
          <p:txBody>
            <a:bodyPr wrap="square" rtlCol="0">
              <a:spAutoFit/>
            </a:bodyPr>
            <a:lstStyle/>
            <a:p>
              <a:pPr>
                <a:buNone/>
              </a:pPr>
              <a:r>
                <a:rPr lang="zh-CN" altLang="en-US" sz="1200" dirty="0">
                  <a:solidFill>
                    <a:schemeClr val="accent4">
                      <a:lumMod val="10000"/>
                    </a:schemeClr>
                  </a:solidFill>
                  <a:latin typeface="微软雅黑" panose="020B0503020204020204" pitchFamily="34" charset="-122"/>
                  <a:ea typeface="微软雅黑" panose="020B0503020204020204" pitchFamily="34" charset="-122"/>
                </a:rPr>
                <a:t>消费者按分类浏览商品是用于</a:t>
              </a:r>
              <a:r>
                <a:rPr lang="en-US" altLang="zh-CN" sz="1200" dirty="0">
                  <a:solidFill>
                    <a:schemeClr val="accent4">
                      <a:lumMod val="10000"/>
                    </a:schemeClr>
                  </a:solidFill>
                  <a:latin typeface="微软雅黑" panose="020B0503020204020204" pitchFamily="34" charset="-122"/>
                  <a:ea typeface="微软雅黑" panose="020B0503020204020204" pitchFamily="34" charset="-122"/>
                </a:rPr>
                <a:t>….</a:t>
              </a:r>
            </a:p>
            <a:p>
              <a:pPr>
                <a:buNone/>
              </a:pPr>
              <a:r>
                <a:rPr lang="zh-CN" altLang="en-US" sz="1200" dirty="0">
                  <a:solidFill>
                    <a:schemeClr val="accent4">
                      <a:lumMod val="10000"/>
                    </a:schemeClr>
                  </a:solidFill>
                  <a:latin typeface="微软雅黑" panose="020B0503020204020204" pitchFamily="34" charset="-122"/>
                  <a:ea typeface="微软雅黑" panose="020B0503020204020204" pitchFamily="34" charset="-122"/>
                </a:rPr>
                <a:t>分类的方式包括商品分类、价格区间 </a:t>
              </a:r>
              <a:r>
                <a:rPr lang="en-US" altLang="zh-CN" sz="1200" dirty="0">
                  <a:solidFill>
                    <a:schemeClr val="accent4">
                      <a:lumMod val="10000"/>
                    </a:schemeClr>
                  </a:solidFill>
                  <a:latin typeface="微软雅黑" panose="020B0503020204020204" pitchFamily="34" charset="-122"/>
                  <a:ea typeface="微软雅黑" panose="020B0503020204020204" pitchFamily="34" charset="-122"/>
                </a:rPr>
                <a:t>…..</a:t>
              </a:r>
              <a:r>
                <a:rPr lang="zh-CN" altLang="en-US" sz="1200" dirty="0">
                  <a:solidFill>
                    <a:schemeClr val="accent4">
                      <a:lumMod val="10000"/>
                    </a:schemeClr>
                  </a:solidFill>
                  <a:latin typeface="微软雅黑" panose="020B0503020204020204" pitchFamily="34" charset="-122"/>
                  <a:ea typeface="微软雅黑" panose="020B0503020204020204" pitchFamily="34" charset="-122"/>
                </a:rPr>
                <a:t>；</a:t>
              </a:r>
              <a:endParaRPr lang="en-US" altLang="zh-CN" sz="1200" dirty="0">
                <a:solidFill>
                  <a:schemeClr val="accent4">
                    <a:lumMod val="10000"/>
                  </a:schemeClr>
                </a:solidFill>
                <a:latin typeface="微软雅黑" panose="020B0503020204020204" pitchFamily="34" charset="-122"/>
                <a:ea typeface="微软雅黑" panose="020B0503020204020204" pitchFamily="34" charset="-122"/>
              </a:endParaRPr>
            </a:p>
            <a:p>
              <a:pPr>
                <a:buNone/>
              </a:pPr>
              <a:r>
                <a:rPr lang="zh-CN" altLang="en-US" sz="1200" dirty="0">
                  <a:solidFill>
                    <a:schemeClr val="accent4">
                      <a:lumMod val="10000"/>
                    </a:schemeClr>
                  </a:solidFill>
                  <a:latin typeface="微软雅黑" panose="020B0503020204020204" pitchFamily="34" charset="-122"/>
                  <a:ea typeface="微软雅黑" panose="020B0503020204020204" pitchFamily="34" charset="-122"/>
                </a:rPr>
                <a:t>浏览结果按照 </a:t>
              </a:r>
              <a:r>
                <a:rPr lang="en-US" altLang="zh-CN" sz="1200" dirty="0">
                  <a:solidFill>
                    <a:schemeClr val="accent4">
                      <a:lumMod val="10000"/>
                    </a:schemeClr>
                  </a:solidFill>
                  <a:latin typeface="微软雅黑" panose="020B0503020204020204" pitchFamily="34" charset="-122"/>
                  <a:ea typeface="微软雅黑" panose="020B0503020204020204" pitchFamily="34" charset="-122"/>
                </a:rPr>
                <a:t>… </a:t>
              </a:r>
              <a:r>
                <a:rPr lang="zh-CN" altLang="en-US" sz="1200" dirty="0">
                  <a:solidFill>
                    <a:schemeClr val="accent4">
                      <a:lumMod val="10000"/>
                    </a:schemeClr>
                  </a:solidFill>
                  <a:latin typeface="微软雅黑" panose="020B0503020204020204" pitchFamily="34" charset="-122"/>
                  <a:ea typeface="微软雅黑" panose="020B0503020204020204" pitchFamily="34" charset="-122"/>
                </a:rPr>
                <a:t>方式排列排序，具体参见附件图</a:t>
              </a:r>
            </a:p>
          </p:txBody>
        </p:sp>
        <p:sp>
          <p:nvSpPr>
            <p:cNvPr id="6" name="文本框 5">
              <a:extLst>
                <a:ext uri="{FF2B5EF4-FFF2-40B4-BE49-F238E27FC236}">
                  <a16:creationId xmlns:a16="http://schemas.microsoft.com/office/drawing/2014/main" id="{66EBFAB7-DED5-40E5-930E-EF43ABB7BDDC}"/>
                </a:ext>
              </a:extLst>
            </p:cNvPr>
            <p:cNvSpPr txBox="1"/>
            <p:nvPr/>
          </p:nvSpPr>
          <p:spPr>
            <a:xfrm>
              <a:off x="1987948" y="4373972"/>
              <a:ext cx="4511039" cy="720197"/>
            </a:xfrm>
            <a:prstGeom prst="rect">
              <a:avLst/>
            </a:prstGeom>
            <a:solidFill>
              <a:schemeClr val="tx1">
                <a:lumMod val="95000"/>
              </a:schemeClr>
            </a:solidFill>
          </p:spPr>
          <p:txBody>
            <a:bodyPr wrap="square" rtlCol="0">
              <a:spAutoFit/>
            </a:bodyPr>
            <a:lstStyle/>
            <a:p>
              <a:pPr>
                <a:buNone/>
              </a:pPr>
              <a:r>
                <a:rPr lang="zh-CN" altLang="en-US" sz="1200" dirty="0">
                  <a:solidFill>
                    <a:schemeClr val="accent4">
                      <a:lumMod val="10000"/>
                    </a:schemeClr>
                  </a:solidFill>
                  <a:latin typeface="微软雅黑" panose="020B0503020204020204" pitchFamily="34" charset="-122"/>
                  <a:ea typeface="微软雅黑" panose="020B0503020204020204" pitchFamily="34" charset="-122"/>
                </a:rPr>
                <a:t>这里的验收条件可以由测试相关的人员来做了。</a:t>
              </a:r>
              <a:endParaRPr lang="en-US" altLang="zh-CN" sz="1200" dirty="0">
                <a:solidFill>
                  <a:schemeClr val="accent4">
                    <a:lumMod val="10000"/>
                  </a:schemeClr>
                </a:solidFill>
                <a:latin typeface="微软雅黑" panose="020B0503020204020204" pitchFamily="34" charset="-122"/>
                <a:ea typeface="微软雅黑" panose="020B0503020204020204" pitchFamily="34" charset="-122"/>
              </a:endParaRPr>
            </a:p>
            <a:p>
              <a:pPr>
                <a:buNone/>
              </a:pPr>
              <a:endParaRPr lang="en-US" altLang="zh-CN" sz="1200" dirty="0">
                <a:solidFill>
                  <a:schemeClr val="accent4">
                    <a:lumMod val="10000"/>
                  </a:schemeClr>
                </a:solidFill>
                <a:latin typeface="微软雅黑" panose="020B0503020204020204" pitchFamily="34" charset="-122"/>
                <a:ea typeface="微软雅黑" panose="020B0503020204020204" pitchFamily="34" charset="-122"/>
              </a:endParaRPr>
            </a:p>
            <a:p>
              <a:pPr>
                <a:buNone/>
              </a:pPr>
              <a:endParaRPr lang="zh-CN" altLang="en-US" sz="1200" dirty="0">
                <a:solidFill>
                  <a:schemeClr val="accent4">
                    <a:lumMod val="10000"/>
                  </a:schemeClr>
                </a:solidFill>
                <a:latin typeface="微软雅黑" panose="020B0503020204020204" pitchFamily="34" charset="-122"/>
                <a:ea typeface="微软雅黑" panose="020B0503020204020204" pitchFamily="34" charset="-122"/>
              </a:endParaRPr>
            </a:p>
          </p:txBody>
        </p:sp>
      </p:grpSp>
      <p:sp>
        <p:nvSpPr>
          <p:cNvPr id="8" name="矩形 7">
            <a:extLst>
              <a:ext uri="{FF2B5EF4-FFF2-40B4-BE49-F238E27FC236}">
                <a16:creationId xmlns:a16="http://schemas.microsoft.com/office/drawing/2014/main" id="{A312D145-EC28-4708-AB10-52A846F02920}"/>
              </a:ext>
            </a:extLst>
          </p:cNvPr>
          <p:cNvSpPr/>
          <p:nvPr/>
        </p:nvSpPr>
        <p:spPr>
          <a:xfrm>
            <a:off x="9836" y="2864560"/>
            <a:ext cx="1773383" cy="2074414"/>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用户的业务处理方法实现有什么特别要求？</a:t>
            </a: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如果正常次序无法执行，如何回退？</a:t>
            </a:r>
          </a:p>
        </p:txBody>
      </p:sp>
    </p:spTree>
    <p:extLst>
      <p:ext uri="{BB962C8B-B14F-4D97-AF65-F5344CB8AC3E}">
        <p14:creationId xmlns:p14="http://schemas.microsoft.com/office/powerpoint/2010/main" val="3755309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E9B7A3-5D45-4499-82FE-D0781326EDD4}"/>
              </a:ext>
            </a:extLst>
          </p:cNvPr>
          <p:cNvSpPr>
            <a:spLocks noGrp="1"/>
          </p:cNvSpPr>
          <p:nvPr>
            <p:ph type="title"/>
          </p:nvPr>
        </p:nvSpPr>
        <p:spPr/>
        <p:txBody>
          <a:bodyPr/>
          <a:lstStyle/>
          <a:p>
            <a:r>
              <a:rPr lang="en-US" altLang="zh-CN" dirty="0"/>
              <a:t>7.2.4. </a:t>
            </a:r>
            <a:r>
              <a:rPr lang="zh-CN" altLang="en-US" dirty="0"/>
              <a:t>常规用户故事说明的基本规格</a:t>
            </a:r>
          </a:p>
        </p:txBody>
      </p:sp>
      <p:graphicFrame>
        <p:nvGraphicFramePr>
          <p:cNvPr id="3" name="表格 2">
            <a:extLst>
              <a:ext uri="{FF2B5EF4-FFF2-40B4-BE49-F238E27FC236}">
                <a16:creationId xmlns:a16="http://schemas.microsoft.com/office/drawing/2014/main" id="{DA2EAD4C-FB6E-4571-819C-175213225607}"/>
              </a:ext>
            </a:extLst>
          </p:cNvPr>
          <p:cNvGraphicFramePr>
            <a:graphicFrameLocks noGrp="1"/>
          </p:cNvGraphicFramePr>
          <p:nvPr>
            <p:extLst>
              <p:ext uri="{D42A27DB-BD31-4B8C-83A1-F6EECF244321}">
                <p14:modId xmlns:p14="http://schemas.microsoft.com/office/powerpoint/2010/main" val="58065456"/>
              </p:ext>
            </p:extLst>
          </p:nvPr>
        </p:nvGraphicFramePr>
        <p:xfrm>
          <a:off x="567154" y="602757"/>
          <a:ext cx="11225289" cy="5584792"/>
        </p:xfrm>
        <a:graphic>
          <a:graphicData uri="http://schemas.openxmlformats.org/drawingml/2006/table">
            <a:tbl>
              <a:tblPr>
                <a:tableStyleId>{0505E3EF-67EA-436B-97B2-0124C06EBD24}</a:tableStyleId>
              </a:tblPr>
              <a:tblGrid>
                <a:gridCol w="1479586">
                  <a:extLst>
                    <a:ext uri="{9D8B030D-6E8A-4147-A177-3AD203B41FA5}">
                      <a16:colId xmlns:a16="http://schemas.microsoft.com/office/drawing/2014/main" val="20000"/>
                    </a:ext>
                  </a:extLst>
                </a:gridCol>
                <a:gridCol w="9745703">
                  <a:extLst>
                    <a:ext uri="{9D8B030D-6E8A-4147-A177-3AD203B41FA5}">
                      <a16:colId xmlns:a16="http://schemas.microsoft.com/office/drawing/2014/main" val="20001"/>
                    </a:ext>
                  </a:extLst>
                </a:gridCol>
              </a:tblGrid>
              <a:tr h="575063">
                <a:tc>
                  <a:txBody>
                    <a:bodyPr/>
                    <a:lstStyle/>
                    <a:p>
                      <a:pPr algn="l">
                        <a:lnSpc>
                          <a:spcPct val="150000"/>
                        </a:lnSpc>
                        <a:spcAft>
                          <a:spcPts val="0"/>
                        </a:spcAft>
                      </a:pPr>
                      <a:r>
                        <a:rPr lang="zh-CN" altLang="en-US" sz="1800" b="1" dirty="0">
                          <a:solidFill>
                            <a:schemeClr val="bg1">
                              <a:lumMod val="75000"/>
                            </a:schemeClr>
                          </a:solidFill>
                          <a:effectLst/>
                          <a:latin typeface="+mj-ea"/>
                          <a:ea typeface="+mj-ea"/>
                        </a:rPr>
                        <a:t>条目</a:t>
                      </a:r>
                      <a:endParaRPr lang="zh-CN" sz="1800" b="1" dirty="0">
                        <a:solidFill>
                          <a:schemeClr val="bg1">
                            <a:lumMod val="75000"/>
                          </a:schemeClr>
                        </a:solidFill>
                        <a:effectLst/>
                        <a:latin typeface="+mj-ea"/>
                        <a:ea typeface="+mj-ea"/>
                      </a:endParaRPr>
                    </a:p>
                  </a:txBody>
                  <a:tcPr marL="68580" marR="68580" marT="0" marB="0" anchor="ctr">
                    <a:solidFill>
                      <a:schemeClr val="tx1">
                        <a:lumMod val="85000"/>
                      </a:schemeClr>
                    </a:solidFill>
                  </a:tcPr>
                </a:tc>
                <a:tc>
                  <a:txBody>
                    <a:bodyPr/>
                    <a:lstStyle/>
                    <a:p>
                      <a:pPr>
                        <a:lnSpc>
                          <a:spcPct val="150000"/>
                        </a:lnSpc>
                        <a:spcAft>
                          <a:spcPts val="0"/>
                        </a:spcAft>
                      </a:pPr>
                      <a:r>
                        <a:rPr lang="zh-CN" altLang="en-US" sz="1800" b="1" dirty="0">
                          <a:solidFill>
                            <a:schemeClr val="bg1">
                              <a:lumMod val="75000"/>
                            </a:schemeClr>
                          </a:solidFill>
                          <a:effectLst/>
                          <a:latin typeface="+mj-ea"/>
                          <a:ea typeface="+mj-ea"/>
                        </a:rPr>
                        <a:t>描述内容</a:t>
                      </a:r>
                      <a:endParaRPr lang="zh-CN" sz="1800" b="1" dirty="0">
                        <a:solidFill>
                          <a:schemeClr val="bg1">
                            <a:lumMod val="75000"/>
                          </a:schemeClr>
                        </a:solidFill>
                        <a:effectLst/>
                        <a:latin typeface="+mj-ea"/>
                        <a:ea typeface="+mj-ea"/>
                      </a:endParaRPr>
                    </a:p>
                  </a:txBody>
                  <a:tcPr marL="68580" marR="68580" marT="0" marB="0" anchor="ctr">
                    <a:solidFill>
                      <a:schemeClr val="tx1">
                        <a:lumMod val="85000"/>
                      </a:schemeClr>
                    </a:solidFill>
                  </a:tcPr>
                </a:tc>
                <a:extLst>
                  <a:ext uri="{0D108BD9-81ED-4DB2-BD59-A6C34878D82A}">
                    <a16:rowId xmlns:a16="http://schemas.microsoft.com/office/drawing/2014/main" val="10000"/>
                  </a:ext>
                </a:extLst>
              </a:tr>
              <a:tr h="540253">
                <a:tc>
                  <a:txBody>
                    <a:bodyPr/>
                    <a:lstStyle/>
                    <a:p>
                      <a:pPr algn="l">
                        <a:lnSpc>
                          <a:spcPct val="150000"/>
                        </a:lnSpc>
                        <a:spcAft>
                          <a:spcPts val="0"/>
                        </a:spcAft>
                      </a:pPr>
                      <a:r>
                        <a:rPr lang="zh-CN" altLang="en-US" sz="1800" b="0" dirty="0">
                          <a:solidFill>
                            <a:schemeClr val="bg1">
                              <a:lumMod val="75000"/>
                            </a:schemeClr>
                          </a:solidFill>
                          <a:effectLst/>
                          <a:latin typeface="+mj-ea"/>
                          <a:ea typeface="+mj-ea"/>
                        </a:rPr>
                        <a:t>目的</a:t>
                      </a:r>
                      <a:r>
                        <a:rPr lang="en-US" altLang="zh-CN" sz="1800" b="0" dirty="0">
                          <a:solidFill>
                            <a:schemeClr val="bg1">
                              <a:lumMod val="75000"/>
                            </a:schemeClr>
                          </a:solidFill>
                          <a:effectLst/>
                          <a:latin typeface="+mj-ea"/>
                          <a:ea typeface="+mj-ea"/>
                        </a:rPr>
                        <a:t>/</a:t>
                      </a:r>
                      <a:r>
                        <a:rPr lang="zh-CN" altLang="en-US" sz="1800" b="0" dirty="0">
                          <a:solidFill>
                            <a:schemeClr val="bg1">
                              <a:lumMod val="75000"/>
                            </a:schemeClr>
                          </a:solidFill>
                          <a:effectLst/>
                          <a:latin typeface="+mj-ea"/>
                          <a:ea typeface="+mj-ea"/>
                        </a:rPr>
                        <a:t>场景</a:t>
                      </a:r>
                      <a:endParaRPr lang="zh-CN" sz="1800" b="0" dirty="0">
                        <a:solidFill>
                          <a:schemeClr val="bg1">
                            <a:lumMod val="75000"/>
                          </a:schemeClr>
                        </a:solidFill>
                        <a:effectLst/>
                        <a:latin typeface="+mj-ea"/>
                        <a:ea typeface="+mj-ea"/>
                      </a:endParaRPr>
                    </a:p>
                  </a:txBody>
                  <a:tcPr marL="68580" marR="68580" marT="0" marB="0" anchor="ctr"/>
                </a:tc>
                <a:tc>
                  <a:txBody>
                    <a:bodyPr/>
                    <a:lstStyle/>
                    <a:p>
                      <a:pPr>
                        <a:lnSpc>
                          <a:spcPct val="150000"/>
                        </a:lnSpc>
                        <a:spcAft>
                          <a:spcPts val="0"/>
                        </a:spcAft>
                      </a:pPr>
                      <a:r>
                        <a:rPr lang="zh-CN" altLang="en-US" sz="1800" b="0" dirty="0">
                          <a:solidFill>
                            <a:schemeClr val="bg1">
                              <a:lumMod val="75000"/>
                            </a:schemeClr>
                          </a:solidFill>
                          <a:effectLst/>
                          <a:latin typeface="+mj-ea"/>
                          <a:ea typeface="+mj-ea"/>
                        </a:rPr>
                        <a:t>为 </a:t>
                      </a:r>
                      <a:r>
                        <a:rPr lang="en-US" altLang="zh-CN" sz="1800" b="0" dirty="0">
                          <a:solidFill>
                            <a:schemeClr val="bg1">
                              <a:lumMod val="75000"/>
                            </a:schemeClr>
                          </a:solidFill>
                          <a:effectLst/>
                          <a:latin typeface="+mj-ea"/>
                          <a:ea typeface="+mj-ea"/>
                        </a:rPr>
                        <a:t>… </a:t>
                      </a:r>
                      <a:r>
                        <a:rPr lang="zh-CN" altLang="en-US" sz="1800" b="0" dirty="0">
                          <a:solidFill>
                            <a:schemeClr val="bg1">
                              <a:lumMod val="75000"/>
                            </a:schemeClr>
                          </a:solidFill>
                          <a:effectLst/>
                          <a:latin typeface="+mj-ea"/>
                          <a:ea typeface="+mj-ea"/>
                        </a:rPr>
                        <a:t>用户在处理 </a:t>
                      </a:r>
                      <a:r>
                        <a:rPr lang="en-US" altLang="zh-CN" sz="1800" b="0" dirty="0">
                          <a:solidFill>
                            <a:schemeClr val="bg1">
                              <a:lumMod val="75000"/>
                            </a:schemeClr>
                          </a:solidFill>
                          <a:effectLst/>
                          <a:latin typeface="+mj-ea"/>
                          <a:ea typeface="+mj-ea"/>
                        </a:rPr>
                        <a:t>… </a:t>
                      </a:r>
                      <a:r>
                        <a:rPr lang="zh-CN" altLang="en-US" sz="1800" b="0" dirty="0">
                          <a:solidFill>
                            <a:schemeClr val="bg1">
                              <a:lumMod val="75000"/>
                            </a:schemeClr>
                          </a:solidFill>
                          <a:effectLst/>
                          <a:latin typeface="+mj-ea"/>
                          <a:ea typeface="+mj-ea"/>
                        </a:rPr>
                        <a:t>业务工作</a:t>
                      </a:r>
                      <a:r>
                        <a:rPr lang="en-US" altLang="zh-CN" sz="1800" b="0" dirty="0">
                          <a:solidFill>
                            <a:schemeClr val="bg1">
                              <a:lumMod val="75000"/>
                            </a:schemeClr>
                          </a:solidFill>
                          <a:effectLst/>
                          <a:latin typeface="+mj-ea"/>
                          <a:ea typeface="+mj-ea"/>
                        </a:rPr>
                        <a:t>/</a:t>
                      </a:r>
                      <a:r>
                        <a:rPr lang="zh-CN" altLang="en-US" sz="1800" b="0" dirty="0">
                          <a:solidFill>
                            <a:schemeClr val="bg1">
                              <a:lumMod val="75000"/>
                            </a:schemeClr>
                          </a:solidFill>
                          <a:effectLst/>
                          <a:latin typeface="+mj-ea"/>
                          <a:ea typeface="+mj-ea"/>
                        </a:rPr>
                        <a:t>任务</a:t>
                      </a:r>
                      <a:r>
                        <a:rPr lang="en-US" altLang="zh-CN" sz="1800" b="0" dirty="0">
                          <a:solidFill>
                            <a:schemeClr val="bg1">
                              <a:lumMod val="75000"/>
                            </a:schemeClr>
                          </a:solidFill>
                          <a:effectLst/>
                          <a:latin typeface="+mj-ea"/>
                          <a:ea typeface="+mj-ea"/>
                        </a:rPr>
                        <a:t>/</a:t>
                      </a:r>
                      <a:r>
                        <a:rPr lang="zh-CN" altLang="en-US" sz="1800" b="0" dirty="0">
                          <a:solidFill>
                            <a:schemeClr val="bg1">
                              <a:lumMod val="75000"/>
                            </a:schemeClr>
                          </a:solidFill>
                          <a:effectLst/>
                          <a:latin typeface="+mj-ea"/>
                          <a:ea typeface="+mj-ea"/>
                        </a:rPr>
                        <a:t>事务 对</a:t>
                      </a:r>
                      <a:r>
                        <a:rPr lang="en-US" altLang="zh-CN" sz="1800" b="0" dirty="0">
                          <a:solidFill>
                            <a:schemeClr val="bg1">
                              <a:lumMod val="75000"/>
                            </a:schemeClr>
                          </a:solidFill>
                          <a:effectLst/>
                          <a:latin typeface="+mj-ea"/>
                          <a:ea typeface="+mj-ea"/>
                        </a:rPr>
                        <a:t>… </a:t>
                      </a:r>
                      <a:r>
                        <a:rPr lang="zh-CN" altLang="en-US" sz="1800" b="0" dirty="0">
                          <a:solidFill>
                            <a:schemeClr val="bg1">
                              <a:lumMod val="75000"/>
                            </a:schemeClr>
                          </a:solidFill>
                          <a:effectLst/>
                          <a:latin typeface="+mj-ea"/>
                          <a:ea typeface="+mj-ea"/>
                        </a:rPr>
                        <a:t>数据的 </a:t>
                      </a:r>
                      <a:r>
                        <a:rPr lang="en-US" altLang="zh-CN" sz="1800" b="0" dirty="0">
                          <a:solidFill>
                            <a:schemeClr val="bg1">
                              <a:lumMod val="75000"/>
                            </a:schemeClr>
                          </a:solidFill>
                          <a:effectLst/>
                          <a:latin typeface="+mj-ea"/>
                          <a:ea typeface="+mj-ea"/>
                        </a:rPr>
                        <a:t>… </a:t>
                      </a:r>
                      <a:r>
                        <a:rPr lang="zh-CN" altLang="en-US" sz="1800" b="0" dirty="0">
                          <a:solidFill>
                            <a:schemeClr val="bg1">
                              <a:lumMod val="75000"/>
                            </a:schemeClr>
                          </a:solidFill>
                          <a:effectLst/>
                          <a:latin typeface="+mj-ea"/>
                          <a:ea typeface="+mj-ea"/>
                        </a:rPr>
                        <a:t>操作的管理（来自清单的说明项）</a:t>
                      </a:r>
                      <a:endParaRPr lang="zh-CN" sz="1800" b="0" dirty="0">
                        <a:solidFill>
                          <a:schemeClr val="bg1">
                            <a:lumMod val="75000"/>
                          </a:schemeClr>
                        </a:solidFill>
                        <a:effectLst/>
                        <a:latin typeface="+mj-ea"/>
                        <a:ea typeface="+mj-ea"/>
                      </a:endParaRPr>
                    </a:p>
                  </a:txBody>
                  <a:tcPr marL="68580" marR="68580" marT="0" marB="0" anchor="ctr"/>
                </a:tc>
                <a:extLst>
                  <a:ext uri="{0D108BD9-81ED-4DB2-BD59-A6C34878D82A}">
                    <a16:rowId xmlns:a16="http://schemas.microsoft.com/office/drawing/2014/main" val="10001"/>
                  </a:ext>
                </a:extLst>
              </a:tr>
              <a:tr h="919942">
                <a:tc>
                  <a:txBody>
                    <a:bodyPr/>
                    <a:lstStyle/>
                    <a:p>
                      <a:pPr algn="l">
                        <a:lnSpc>
                          <a:spcPct val="150000"/>
                        </a:lnSpc>
                        <a:spcAft>
                          <a:spcPts val="0"/>
                        </a:spcAft>
                      </a:pPr>
                      <a:r>
                        <a:rPr lang="zh-CN" altLang="en-US" sz="1800" b="0" dirty="0">
                          <a:solidFill>
                            <a:schemeClr val="bg1">
                              <a:lumMod val="75000"/>
                            </a:schemeClr>
                          </a:solidFill>
                          <a:effectLst/>
                          <a:latin typeface="+mj-ea"/>
                          <a:ea typeface="+mj-ea"/>
                        </a:rPr>
                        <a:t>数据及规格</a:t>
                      </a:r>
                      <a:endParaRPr lang="zh-CN" sz="1800" b="0" dirty="0">
                        <a:solidFill>
                          <a:schemeClr val="bg1">
                            <a:lumMod val="75000"/>
                          </a:schemeClr>
                        </a:solidFill>
                        <a:effectLst/>
                        <a:latin typeface="+mj-ea"/>
                        <a:ea typeface="+mj-ea"/>
                      </a:endParaRPr>
                    </a:p>
                  </a:txBody>
                  <a:tcPr marL="68580" marR="68580" marT="0" marB="0" anchor="ctr"/>
                </a:tc>
                <a:tc>
                  <a:txBody>
                    <a:bodyPr/>
                    <a:lstStyle/>
                    <a:p>
                      <a:pPr marL="342900" indent="-342900">
                        <a:lnSpc>
                          <a:spcPct val="150000"/>
                        </a:lnSpc>
                        <a:spcAft>
                          <a:spcPts val="0"/>
                        </a:spcAft>
                        <a:buAutoNum type="arabicPeriod"/>
                      </a:pPr>
                      <a:r>
                        <a:rPr lang="zh-CN" altLang="en-US" sz="1800" b="0" dirty="0">
                          <a:solidFill>
                            <a:schemeClr val="bg1">
                              <a:lumMod val="75000"/>
                            </a:schemeClr>
                          </a:solidFill>
                          <a:effectLst/>
                          <a:latin typeface="+mj-ea"/>
                          <a:ea typeface="+mj-ea"/>
                        </a:rPr>
                        <a:t>人员：姓名，性别，出生日期 </a:t>
                      </a:r>
                      <a:r>
                        <a:rPr lang="en-US" altLang="zh-CN" sz="1800" b="0" dirty="0">
                          <a:solidFill>
                            <a:schemeClr val="bg1">
                              <a:lumMod val="75000"/>
                            </a:schemeClr>
                          </a:solidFill>
                          <a:effectLst/>
                          <a:latin typeface="+mj-ea"/>
                          <a:ea typeface="+mj-ea"/>
                        </a:rPr>
                        <a:t>……</a:t>
                      </a:r>
                    </a:p>
                    <a:p>
                      <a:pPr marL="342900" indent="-342900">
                        <a:lnSpc>
                          <a:spcPct val="150000"/>
                        </a:lnSpc>
                        <a:spcAft>
                          <a:spcPts val="0"/>
                        </a:spcAft>
                        <a:buAutoNum type="arabicPeriod"/>
                      </a:pPr>
                      <a:r>
                        <a:rPr lang="zh-CN" altLang="en-US" sz="1800" b="0" dirty="0">
                          <a:solidFill>
                            <a:schemeClr val="bg1">
                              <a:lumMod val="75000"/>
                            </a:schemeClr>
                          </a:solidFill>
                          <a:effectLst/>
                          <a:latin typeface="+mj-ea"/>
                          <a:ea typeface="+mj-ea"/>
                        </a:rPr>
                        <a:t>简历</a:t>
                      </a:r>
                      <a:r>
                        <a:rPr lang="zh-CN" altLang="en-US" sz="1800" b="0" dirty="0">
                          <a:solidFill>
                            <a:schemeClr val="bg1">
                              <a:lumMod val="75000"/>
                            </a:schemeClr>
                          </a:solidFill>
                          <a:effectLst/>
                          <a:latin typeface="+mj-ea"/>
                          <a:ea typeface="+mj-ea"/>
                          <a:sym typeface="Wingdings" panose="05000000000000000000" pitchFamily="2" charset="2"/>
                        </a:rPr>
                        <a:t>： （参见附件</a:t>
                      </a:r>
                      <a:r>
                        <a:rPr lang="en-US" altLang="zh-CN" sz="1800" b="0" dirty="0">
                          <a:solidFill>
                            <a:schemeClr val="bg1">
                              <a:lumMod val="75000"/>
                            </a:schemeClr>
                          </a:solidFill>
                          <a:effectLst/>
                          <a:latin typeface="+mj-ea"/>
                          <a:ea typeface="+mj-ea"/>
                          <a:sym typeface="Wingdings" panose="05000000000000000000" pitchFamily="2" charset="2"/>
                        </a:rPr>
                        <a:t>…</a:t>
                      </a:r>
                      <a:r>
                        <a:rPr lang="zh-CN" altLang="en-US" sz="1800" b="0" dirty="0">
                          <a:solidFill>
                            <a:schemeClr val="bg1">
                              <a:lumMod val="75000"/>
                            </a:schemeClr>
                          </a:solidFill>
                          <a:effectLst/>
                          <a:latin typeface="+mj-ea"/>
                          <a:ea typeface="+mj-ea"/>
                          <a:sym typeface="Wingdings" panose="05000000000000000000" pitchFamily="2" charset="2"/>
                        </a:rPr>
                        <a:t>，经常会有些业务数据比较复杂，可以使用原件</a:t>
                      </a:r>
                      <a:r>
                        <a:rPr lang="en-US" altLang="zh-CN" sz="1800" b="0" dirty="0">
                          <a:solidFill>
                            <a:schemeClr val="bg1">
                              <a:lumMod val="75000"/>
                            </a:schemeClr>
                          </a:solidFill>
                          <a:effectLst/>
                          <a:latin typeface="+mj-ea"/>
                          <a:ea typeface="+mj-ea"/>
                          <a:sym typeface="Wingdings" panose="05000000000000000000" pitchFamily="2" charset="2"/>
                        </a:rPr>
                        <a:t>/</a:t>
                      </a:r>
                      <a:r>
                        <a:rPr lang="zh-CN" altLang="en-US" sz="1800" b="0" dirty="0">
                          <a:solidFill>
                            <a:schemeClr val="bg1">
                              <a:lumMod val="75000"/>
                            </a:schemeClr>
                          </a:solidFill>
                          <a:effectLst/>
                          <a:latin typeface="+mj-ea"/>
                          <a:ea typeface="+mj-ea"/>
                          <a:sym typeface="Wingdings" panose="05000000000000000000" pitchFamily="2" charset="2"/>
                        </a:rPr>
                        <a:t>模拟文件做说明约束）</a:t>
                      </a:r>
                      <a:endParaRPr lang="en-US" altLang="zh-CN" sz="1800" b="0" dirty="0">
                        <a:solidFill>
                          <a:schemeClr val="bg1">
                            <a:lumMod val="75000"/>
                          </a:schemeClr>
                        </a:solidFill>
                        <a:effectLst/>
                        <a:latin typeface="+mj-ea"/>
                        <a:ea typeface="+mj-ea"/>
                        <a:sym typeface="Wingdings" panose="05000000000000000000" pitchFamily="2" charset="2"/>
                      </a:endParaRPr>
                    </a:p>
                    <a:p>
                      <a:pPr marL="0" indent="0">
                        <a:lnSpc>
                          <a:spcPct val="150000"/>
                        </a:lnSpc>
                        <a:spcAft>
                          <a:spcPts val="0"/>
                        </a:spcAft>
                        <a:buNone/>
                      </a:pPr>
                      <a:r>
                        <a:rPr lang="zh-CN" altLang="en-US" sz="1800" b="0" dirty="0">
                          <a:solidFill>
                            <a:schemeClr val="bg1">
                              <a:lumMod val="75000"/>
                            </a:schemeClr>
                          </a:solidFill>
                          <a:effectLst/>
                          <a:latin typeface="+mj-ea"/>
                          <a:ea typeface="+mj-ea"/>
                        </a:rPr>
                        <a:t>（如果可能，提供一个类图）</a:t>
                      </a:r>
                      <a:endParaRPr lang="zh-CN" sz="1800" b="0" dirty="0">
                        <a:solidFill>
                          <a:schemeClr val="bg1">
                            <a:lumMod val="75000"/>
                          </a:schemeClr>
                        </a:solidFill>
                        <a:effectLst/>
                        <a:latin typeface="+mj-ea"/>
                        <a:ea typeface="+mj-ea"/>
                      </a:endParaRPr>
                    </a:p>
                  </a:txBody>
                  <a:tcPr marL="68580" marR="68580" marT="0" marB="0" anchor="ctr"/>
                </a:tc>
                <a:extLst>
                  <a:ext uri="{0D108BD9-81ED-4DB2-BD59-A6C34878D82A}">
                    <a16:rowId xmlns:a16="http://schemas.microsoft.com/office/drawing/2014/main" val="4008366121"/>
                  </a:ext>
                </a:extLst>
              </a:tr>
              <a:tr h="880217">
                <a:tc>
                  <a:txBody>
                    <a:bodyPr/>
                    <a:lstStyle/>
                    <a:p>
                      <a:pPr algn="l">
                        <a:lnSpc>
                          <a:spcPct val="150000"/>
                        </a:lnSpc>
                        <a:spcAft>
                          <a:spcPts val="0"/>
                        </a:spcAft>
                      </a:pPr>
                      <a:r>
                        <a:rPr lang="zh-CN" altLang="en-US" sz="1800" b="0" dirty="0">
                          <a:solidFill>
                            <a:schemeClr val="bg1">
                              <a:lumMod val="75000"/>
                            </a:schemeClr>
                          </a:solidFill>
                          <a:effectLst/>
                          <a:latin typeface="+mj-ea"/>
                          <a:ea typeface="+mj-ea"/>
                        </a:rPr>
                        <a:t>数据处理</a:t>
                      </a:r>
                      <a:endParaRPr lang="zh-CN" sz="1800" b="0" dirty="0">
                        <a:solidFill>
                          <a:schemeClr val="bg1">
                            <a:lumMod val="75000"/>
                          </a:schemeClr>
                        </a:solidFill>
                        <a:effectLst/>
                        <a:latin typeface="+mj-ea"/>
                        <a:ea typeface="+mj-ea"/>
                      </a:endParaRPr>
                    </a:p>
                  </a:txBody>
                  <a:tcPr marL="68580" marR="68580" marT="0" marB="0" anchor="ctr"/>
                </a:tc>
                <a:tc>
                  <a:txBody>
                    <a:bodyPr/>
                    <a:lstStyle/>
                    <a:p>
                      <a:pPr marL="0" lvl="0" indent="0">
                        <a:lnSpc>
                          <a:spcPct val="150000"/>
                        </a:lnSpc>
                        <a:spcAft>
                          <a:spcPts val="0"/>
                        </a:spcAft>
                        <a:buFont typeface="Wingdings"/>
                        <a:buNone/>
                      </a:pPr>
                      <a:r>
                        <a:rPr lang="en-US" altLang="zh-CN" sz="1800" b="0" dirty="0">
                          <a:solidFill>
                            <a:schemeClr val="bg1">
                              <a:lumMod val="75000"/>
                            </a:schemeClr>
                          </a:solidFill>
                          <a:effectLst/>
                          <a:latin typeface="+mj-ea"/>
                          <a:ea typeface="+mj-ea"/>
                        </a:rPr>
                        <a:t>1. </a:t>
                      </a:r>
                    </a:p>
                    <a:p>
                      <a:pPr marL="0" lvl="0" indent="0">
                        <a:lnSpc>
                          <a:spcPct val="150000"/>
                        </a:lnSpc>
                        <a:spcAft>
                          <a:spcPts val="0"/>
                        </a:spcAft>
                        <a:buFont typeface="Wingdings"/>
                        <a:buNone/>
                      </a:pPr>
                      <a:r>
                        <a:rPr lang="en-US" altLang="zh-CN" sz="1800" b="0" dirty="0">
                          <a:solidFill>
                            <a:schemeClr val="bg1">
                              <a:lumMod val="75000"/>
                            </a:schemeClr>
                          </a:solidFill>
                          <a:effectLst/>
                          <a:latin typeface="+mj-ea"/>
                          <a:ea typeface="+mj-ea"/>
                        </a:rPr>
                        <a:t>2. </a:t>
                      </a:r>
                    </a:p>
                    <a:p>
                      <a:pPr marL="0" lvl="0" indent="0">
                        <a:lnSpc>
                          <a:spcPct val="150000"/>
                        </a:lnSpc>
                        <a:spcAft>
                          <a:spcPts val="0"/>
                        </a:spcAft>
                        <a:buFont typeface="Wingdings"/>
                        <a:buNone/>
                      </a:pPr>
                      <a:r>
                        <a:rPr lang="en-US" altLang="zh-CN" sz="1800" b="0" dirty="0">
                          <a:solidFill>
                            <a:schemeClr val="bg1">
                              <a:lumMod val="75000"/>
                            </a:schemeClr>
                          </a:solidFill>
                          <a:effectLst/>
                          <a:latin typeface="+mj-ea"/>
                          <a:ea typeface="+mj-ea"/>
                        </a:rPr>
                        <a:t>3.</a:t>
                      </a:r>
                    </a:p>
                    <a:p>
                      <a:pPr marL="0" lvl="0" indent="0">
                        <a:lnSpc>
                          <a:spcPct val="150000"/>
                        </a:lnSpc>
                        <a:spcAft>
                          <a:spcPts val="0"/>
                        </a:spcAft>
                        <a:buFont typeface="Wingdings"/>
                        <a:buNone/>
                      </a:pPr>
                      <a:r>
                        <a:rPr lang="zh-CN" altLang="en-US" sz="1800" b="0" dirty="0">
                          <a:solidFill>
                            <a:schemeClr val="bg1">
                              <a:lumMod val="75000"/>
                            </a:schemeClr>
                          </a:solidFill>
                          <a:effectLst/>
                          <a:latin typeface="+mj-ea"/>
                          <a:ea typeface="+mj-ea"/>
                        </a:rPr>
                        <a:t>（如果有必要，数据处理描述要注意包含数据流转状态的说明）</a:t>
                      </a:r>
                      <a:endParaRPr lang="zh-CN" sz="1800" b="0" dirty="0">
                        <a:solidFill>
                          <a:schemeClr val="bg1">
                            <a:lumMod val="75000"/>
                          </a:schemeClr>
                        </a:solidFill>
                        <a:effectLst/>
                        <a:latin typeface="+mj-ea"/>
                        <a:ea typeface="+mj-ea"/>
                      </a:endParaRPr>
                    </a:p>
                  </a:txBody>
                  <a:tcPr marL="68580" marR="68580" marT="0" marB="0" anchor="ctr"/>
                </a:tc>
                <a:extLst>
                  <a:ext uri="{0D108BD9-81ED-4DB2-BD59-A6C34878D82A}">
                    <a16:rowId xmlns:a16="http://schemas.microsoft.com/office/drawing/2014/main" val="10002"/>
                  </a:ext>
                </a:extLst>
              </a:tr>
              <a:tr h="606788">
                <a:tc>
                  <a:txBody>
                    <a:bodyPr/>
                    <a:lstStyle/>
                    <a:p>
                      <a:pPr algn="l">
                        <a:lnSpc>
                          <a:spcPct val="150000"/>
                        </a:lnSpc>
                        <a:spcAft>
                          <a:spcPts val="0"/>
                        </a:spcAft>
                      </a:pPr>
                      <a:r>
                        <a:rPr lang="zh-CN" altLang="en-US" sz="1800" b="0" dirty="0">
                          <a:solidFill>
                            <a:schemeClr val="bg1">
                              <a:lumMod val="75000"/>
                            </a:schemeClr>
                          </a:solidFill>
                          <a:effectLst/>
                          <a:latin typeface="+mj-ea"/>
                          <a:ea typeface="+mj-ea"/>
                        </a:rPr>
                        <a:t>特殊要求</a:t>
                      </a:r>
                      <a:endParaRPr lang="zh-CN" sz="1800" b="0" dirty="0">
                        <a:solidFill>
                          <a:schemeClr val="bg1">
                            <a:lumMod val="75000"/>
                          </a:schemeClr>
                        </a:solidFill>
                        <a:effectLst/>
                        <a:latin typeface="+mj-ea"/>
                        <a:ea typeface="+mj-ea"/>
                      </a:endParaRPr>
                    </a:p>
                  </a:txBody>
                  <a:tcPr marL="68580" marR="68580" marT="0" marB="0" anchor="ctr"/>
                </a:tc>
                <a:tc>
                  <a:txBody>
                    <a:bodyPr/>
                    <a:lstStyle/>
                    <a:p>
                      <a:pPr>
                        <a:lnSpc>
                          <a:spcPct val="150000"/>
                        </a:lnSpc>
                        <a:spcAft>
                          <a:spcPts val="0"/>
                        </a:spcAft>
                      </a:pPr>
                      <a:r>
                        <a:rPr lang="zh-CN" altLang="en-US" sz="1800" b="0" dirty="0">
                          <a:solidFill>
                            <a:schemeClr val="bg1">
                              <a:lumMod val="75000"/>
                            </a:schemeClr>
                          </a:solidFill>
                          <a:effectLst/>
                          <a:latin typeface="+mj-ea"/>
                          <a:ea typeface="+mj-ea"/>
                        </a:rPr>
                        <a:t>在处理 </a:t>
                      </a:r>
                      <a:r>
                        <a:rPr lang="en-US" altLang="zh-CN" sz="1800" b="0" dirty="0">
                          <a:solidFill>
                            <a:schemeClr val="bg1">
                              <a:lumMod val="75000"/>
                            </a:schemeClr>
                          </a:solidFill>
                          <a:effectLst/>
                          <a:latin typeface="+mj-ea"/>
                          <a:ea typeface="+mj-ea"/>
                        </a:rPr>
                        <a:t>… </a:t>
                      </a:r>
                      <a:r>
                        <a:rPr lang="zh-CN" altLang="en-US" sz="1800" b="0" dirty="0">
                          <a:solidFill>
                            <a:schemeClr val="bg1">
                              <a:lumMod val="75000"/>
                            </a:schemeClr>
                          </a:solidFill>
                          <a:effectLst/>
                          <a:latin typeface="+mj-ea"/>
                          <a:ea typeface="+mj-ea"/>
                        </a:rPr>
                        <a:t>操作时，需要满足 </a:t>
                      </a:r>
                      <a:r>
                        <a:rPr lang="en-US" altLang="zh-CN" sz="1800" b="0" dirty="0">
                          <a:solidFill>
                            <a:schemeClr val="bg1">
                              <a:lumMod val="75000"/>
                            </a:schemeClr>
                          </a:solidFill>
                          <a:effectLst/>
                          <a:latin typeface="+mj-ea"/>
                          <a:ea typeface="+mj-ea"/>
                        </a:rPr>
                        <a:t>…</a:t>
                      </a:r>
                      <a:endParaRPr lang="zh-CN" sz="1800" b="0" dirty="0">
                        <a:solidFill>
                          <a:schemeClr val="bg1">
                            <a:lumMod val="75000"/>
                          </a:schemeClr>
                        </a:solidFill>
                        <a:effectLst/>
                        <a:latin typeface="+mj-ea"/>
                        <a:ea typeface="+mj-ea"/>
                      </a:endParaRPr>
                    </a:p>
                  </a:txBody>
                  <a:tcPr marL="68580" marR="68580" marT="0" marB="0" anchor="ctr"/>
                </a:tc>
                <a:extLst>
                  <a:ext uri="{0D108BD9-81ED-4DB2-BD59-A6C34878D82A}">
                    <a16:rowId xmlns:a16="http://schemas.microsoft.com/office/drawing/2014/main" val="10003"/>
                  </a:ext>
                </a:extLst>
              </a:tr>
              <a:tr h="515389">
                <a:tc>
                  <a:txBody>
                    <a:bodyPr/>
                    <a:lstStyle/>
                    <a:p>
                      <a:pPr algn="l">
                        <a:lnSpc>
                          <a:spcPct val="150000"/>
                        </a:lnSpc>
                        <a:spcAft>
                          <a:spcPts val="0"/>
                        </a:spcAft>
                      </a:pPr>
                      <a:r>
                        <a:rPr lang="zh-CN" altLang="en-US" sz="1800" b="0" dirty="0">
                          <a:solidFill>
                            <a:schemeClr val="bg1">
                              <a:lumMod val="75000"/>
                            </a:schemeClr>
                          </a:solidFill>
                          <a:effectLst/>
                          <a:latin typeface="+mj-ea"/>
                          <a:ea typeface="+mj-ea"/>
                        </a:rPr>
                        <a:t>验收条件</a:t>
                      </a:r>
                      <a:endParaRPr lang="zh-CN" sz="1800" b="0" dirty="0">
                        <a:solidFill>
                          <a:schemeClr val="bg1">
                            <a:lumMod val="75000"/>
                          </a:schemeClr>
                        </a:solidFill>
                        <a:effectLst/>
                        <a:latin typeface="+mj-ea"/>
                        <a:ea typeface="+mj-ea"/>
                      </a:endParaRPr>
                    </a:p>
                  </a:txBody>
                  <a:tcPr marL="68580" marR="68580" marT="0" marB="0" anchor="ctr"/>
                </a:tc>
                <a:tc>
                  <a:txBody>
                    <a:bodyPr/>
                    <a:lstStyle/>
                    <a:p>
                      <a:pPr>
                        <a:lnSpc>
                          <a:spcPct val="150000"/>
                        </a:lnSpc>
                        <a:spcAft>
                          <a:spcPts val="0"/>
                        </a:spcAft>
                      </a:pPr>
                      <a:r>
                        <a:rPr lang="zh-CN" altLang="en-US" sz="1800" b="0" dirty="0">
                          <a:solidFill>
                            <a:schemeClr val="bg1">
                              <a:lumMod val="75000"/>
                            </a:schemeClr>
                          </a:solidFill>
                          <a:effectLst/>
                          <a:latin typeface="+mj-ea"/>
                          <a:ea typeface="+mj-ea"/>
                        </a:rPr>
                        <a:t>输入</a:t>
                      </a:r>
                      <a:r>
                        <a:rPr lang="en-US" altLang="zh-CN" sz="1800" b="0" dirty="0">
                          <a:solidFill>
                            <a:schemeClr val="bg1">
                              <a:lumMod val="75000"/>
                            </a:schemeClr>
                          </a:solidFill>
                          <a:effectLst/>
                          <a:latin typeface="+mj-ea"/>
                          <a:ea typeface="+mj-ea"/>
                        </a:rPr>
                        <a:t>…</a:t>
                      </a:r>
                      <a:r>
                        <a:rPr lang="zh-CN" altLang="en-US" sz="1800" b="0" dirty="0">
                          <a:solidFill>
                            <a:schemeClr val="bg1">
                              <a:lumMod val="75000"/>
                            </a:schemeClr>
                          </a:solidFill>
                          <a:effectLst/>
                          <a:latin typeface="+mj-ea"/>
                          <a:ea typeface="+mj-ea"/>
                        </a:rPr>
                        <a:t>，获得 </a:t>
                      </a:r>
                      <a:r>
                        <a:rPr lang="en-US" altLang="zh-CN" sz="1800" b="0" dirty="0">
                          <a:solidFill>
                            <a:schemeClr val="bg1">
                              <a:lumMod val="75000"/>
                            </a:schemeClr>
                          </a:solidFill>
                          <a:effectLst/>
                          <a:latin typeface="+mj-ea"/>
                          <a:ea typeface="+mj-ea"/>
                        </a:rPr>
                        <a:t>…</a:t>
                      </a:r>
                      <a:endParaRPr lang="zh-CN" sz="1800" b="0" dirty="0">
                        <a:solidFill>
                          <a:schemeClr val="bg1">
                            <a:lumMod val="75000"/>
                          </a:schemeClr>
                        </a:solidFill>
                        <a:effectLst/>
                        <a:latin typeface="+mj-ea"/>
                        <a:ea typeface="+mj-ea"/>
                      </a:endParaRPr>
                    </a:p>
                  </a:txBody>
                  <a:tcPr marL="68580" marR="68580" marT="0" marB="0" anchor="ctr"/>
                </a:tc>
                <a:extLst>
                  <a:ext uri="{0D108BD9-81ED-4DB2-BD59-A6C34878D82A}">
                    <a16:rowId xmlns:a16="http://schemas.microsoft.com/office/drawing/2014/main" val="1986180175"/>
                  </a:ext>
                </a:extLst>
              </a:tr>
              <a:tr h="515389">
                <a:tc>
                  <a:txBody>
                    <a:bodyPr/>
                    <a:lstStyle/>
                    <a:p>
                      <a:pPr algn="l">
                        <a:lnSpc>
                          <a:spcPct val="150000"/>
                        </a:lnSpc>
                        <a:spcAft>
                          <a:spcPts val="0"/>
                        </a:spcAft>
                      </a:pPr>
                      <a:r>
                        <a:rPr lang="zh-CN" altLang="en-US" sz="1800" b="0" dirty="0">
                          <a:solidFill>
                            <a:schemeClr val="bg1">
                              <a:lumMod val="75000"/>
                            </a:schemeClr>
                          </a:solidFill>
                          <a:effectLst/>
                          <a:latin typeface="+mj-ea"/>
                          <a:ea typeface="+mj-ea"/>
                        </a:rPr>
                        <a:t>需求类型</a:t>
                      </a:r>
                      <a:endParaRPr lang="zh-CN" sz="1800" b="0" dirty="0">
                        <a:solidFill>
                          <a:schemeClr val="bg1">
                            <a:lumMod val="75000"/>
                          </a:schemeClr>
                        </a:solidFill>
                        <a:effectLst/>
                        <a:latin typeface="+mj-ea"/>
                        <a:ea typeface="+mj-ea"/>
                      </a:endParaRPr>
                    </a:p>
                  </a:txBody>
                  <a:tcPr marL="68580" marR="68580" marT="0" marB="0" anchor="ctr"/>
                </a:tc>
                <a:tc>
                  <a:txBody>
                    <a:bodyPr/>
                    <a:lstStyle/>
                    <a:p>
                      <a:pPr>
                        <a:lnSpc>
                          <a:spcPct val="150000"/>
                        </a:lnSpc>
                        <a:spcAft>
                          <a:spcPts val="0"/>
                        </a:spcAft>
                      </a:pPr>
                      <a:r>
                        <a:rPr lang="zh-CN" altLang="en-US" sz="1800" b="0" dirty="0">
                          <a:solidFill>
                            <a:schemeClr val="bg1">
                              <a:lumMod val="75000"/>
                            </a:schemeClr>
                          </a:solidFill>
                          <a:effectLst/>
                          <a:latin typeface="+mj-ea"/>
                          <a:ea typeface="+mj-ea"/>
                        </a:rPr>
                        <a:t>参见</a:t>
                      </a:r>
                      <a:r>
                        <a:rPr lang="en-US" altLang="zh-CN" sz="1800" b="0" dirty="0">
                          <a:solidFill>
                            <a:schemeClr val="bg1">
                              <a:lumMod val="75000"/>
                            </a:schemeClr>
                          </a:solidFill>
                          <a:effectLst/>
                          <a:latin typeface="+mj-ea"/>
                          <a:ea typeface="+mj-ea"/>
                        </a:rPr>
                        <a:t>《SRM02.</a:t>
                      </a:r>
                      <a:r>
                        <a:rPr lang="zh-CN" altLang="en-US" sz="1800" b="0" dirty="0">
                          <a:solidFill>
                            <a:schemeClr val="bg1">
                              <a:lumMod val="75000"/>
                            </a:schemeClr>
                          </a:solidFill>
                          <a:effectLst/>
                          <a:latin typeface="+mj-ea"/>
                          <a:ea typeface="+mj-ea"/>
                        </a:rPr>
                        <a:t>规程：需求开发规程</a:t>
                      </a:r>
                      <a:r>
                        <a:rPr lang="en-US" altLang="zh-CN" sz="1800" b="0" dirty="0">
                          <a:solidFill>
                            <a:schemeClr val="bg1">
                              <a:lumMod val="75000"/>
                            </a:schemeClr>
                          </a:solidFill>
                          <a:effectLst/>
                          <a:latin typeface="+mj-ea"/>
                          <a:ea typeface="+mj-ea"/>
                        </a:rPr>
                        <a:t>.docx》6.2.2 </a:t>
                      </a:r>
                      <a:r>
                        <a:rPr lang="zh-CN" altLang="en-US" sz="1800" b="0" dirty="0">
                          <a:solidFill>
                            <a:schemeClr val="bg1">
                              <a:lumMod val="75000"/>
                            </a:schemeClr>
                          </a:solidFill>
                          <a:effectLst/>
                          <a:latin typeface="+mj-ea"/>
                          <a:ea typeface="+mj-ea"/>
                        </a:rPr>
                        <a:t>主要活动的编号 </a:t>
                      </a:r>
                      <a:r>
                        <a:rPr lang="en-US" altLang="zh-CN" sz="1800" b="0" dirty="0">
                          <a:solidFill>
                            <a:schemeClr val="bg1">
                              <a:lumMod val="75000"/>
                            </a:schemeClr>
                          </a:solidFill>
                          <a:effectLst/>
                          <a:latin typeface="+mj-ea"/>
                          <a:ea typeface="+mj-ea"/>
                        </a:rPr>
                        <a:t>2</a:t>
                      </a:r>
                      <a:r>
                        <a:rPr lang="zh-CN" altLang="en-US" sz="1800" b="0" dirty="0">
                          <a:solidFill>
                            <a:schemeClr val="bg1">
                              <a:lumMod val="75000"/>
                            </a:schemeClr>
                          </a:solidFill>
                          <a:effectLst/>
                          <a:latin typeface="+mj-ea"/>
                          <a:ea typeface="+mj-ea"/>
                        </a:rPr>
                        <a:t>。</a:t>
                      </a:r>
                      <a:endParaRPr lang="zh-CN" sz="1800" b="0" dirty="0">
                        <a:solidFill>
                          <a:schemeClr val="bg1">
                            <a:lumMod val="75000"/>
                          </a:schemeClr>
                        </a:solidFill>
                        <a:effectLst/>
                        <a:latin typeface="+mj-ea"/>
                        <a:ea typeface="+mj-ea"/>
                      </a:endParaRPr>
                    </a:p>
                  </a:txBody>
                  <a:tcPr marL="68580" marR="68580" marT="0" marB="0" anchor="ctr"/>
                </a:tc>
                <a:extLst>
                  <a:ext uri="{0D108BD9-81ED-4DB2-BD59-A6C34878D82A}">
                    <a16:rowId xmlns:a16="http://schemas.microsoft.com/office/drawing/2014/main" val="459216454"/>
                  </a:ext>
                </a:extLst>
              </a:tr>
            </a:tbl>
          </a:graphicData>
        </a:graphic>
      </p:graphicFrame>
      <p:sp>
        <p:nvSpPr>
          <p:cNvPr id="4" name="文本框 3">
            <a:extLst>
              <a:ext uri="{FF2B5EF4-FFF2-40B4-BE49-F238E27FC236}">
                <a16:creationId xmlns:a16="http://schemas.microsoft.com/office/drawing/2014/main" id="{9B67B5E9-4DB9-4699-B0D7-A5B74F18EDA5}"/>
              </a:ext>
            </a:extLst>
          </p:cNvPr>
          <p:cNvSpPr txBox="1"/>
          <p:nvPr/>
        </p:nvSpPr>
        <p:spPr>
          <a:xfrm>
            <a:off x="567154" y="6283660"/>
            <a:ext cx="8186857" cy="461665"/>
          </a:xfrm>
          <a:prstGeom prst="rect">
            <a:avLst/>
          </a:prstGeom>
          <a:noFill/>
        </p:spPr>
        <p:txBody>
          <a:bodyPr wrap="none" rtlCol="0">
            <a:spAutoFit/>
          </a:bodyPr>
          <a:lstStyle/>
          <a:p>
            <a:pPr>
              <a:buNone/>
            </a:pPr>
            <a:r>
              <a:rPr lang="zh-CN" altLang="en-US" sz="2400" dirty="0">
                <a:solidFill>
                  <a:schemeClr val="accent4">
                    <a:lumMod val="10000"/>
                  </a:schemeClr>
                </a:solidFill>
                <a:latin typeface="微软雅黑" panose="020B0503020204020204" pitchFamily="34" charset="-122"/>
                <a:ea typeface="微软雅黑" panose="020B0503020204020204" pitchFamily="34" charset="-122"/>
              </a:rPr>
              <a:t>所有的用户故事都要注意围绕故事地图上下文关系的呼应。</a:t>
            </a:r>
          </a:p>
        </p:txBody>
      </p:sp>
    </p:spTree>
    <p:extLst>
      <p:ext uri="{BB962C8B-B14F-4D97-AF65-F5344CB8AC3E}">
        <p14:creationId xmlns:p14="http://schemas.microsoft.com/office/powerpoint/2010/main" val="2733651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0D9B1D-12FA-4509-BA49-24D56C13B8DF}"/>
              </a:ext>
            </a:extLst>
          </p:cNvPr>
          <p:cNvSpPr>
            <a:spLocks noGrp="1"/>
          </p:cNvSpPr>
          <p:nvPr>
            <p:ph type="title"/>
          </p:nvPr>
        </p:nvSpPr>
        <p:spPr/>
        <p:txBody>
          <a:bodyPr/>
          <a:lstStyle/>
          <a:p>
            <a:r>
              <a:rPr lang="en-US" altLang="zh-CN" dirty="0"/>
              <a:t>7.2.5. </a:t>
            </a:r>
            <a:r>
              <a:rPr lang="zh-CN" altLang="en-US" dirty="0"/>
              <a:t>业务类图：关于数据和数据关系的说明方式之一</a:t>
            </a:r>
          </a:p>
        </p:txBody>
      </p:sp>
      <p:pic>
        <p:nvPicPr>
          <p:cNvPr id="3" name="图片 2">
            <a:extLst>
              <a:ext uri="{FF2B5EF4-FFF2-40B4-BE49-F238E27FC236}">
                <a16:creationId xmlns:a16="http://schemas.microsoft.com/office/drawing/2014/main" id="{3EF11347-B738-4E5E-AC6F-48F361AAAA28}"/>
              </a:ext>
            </a:extLst>
          </p:cNvPr>
          <p:cNvPicPr>
            <a:picLocks noChangeAspect="1"/>
          </p:cNvPicPr>
          <p:nvPr/>
        </p:nvPicPr>
        <p:blipFill>
          <a:blip r:embed="rId2"/>
          <a:stretch>
            <a:fillRect/>
          </a:stretch>
        </p:blipFill>
        <p:spPr>
          <a:xfrm>
            <a:off x="469045" y="902106"/>
            <a:ext cx="11514490" cy="5611374"/>
          </a:xfrm>
          <a:prstGeom prst="rect">
            <a:avLst/>
          </a:prstGeom>
        </p:spPr>
      </p:pic>
    </p:spTree>
    <p:extLst>
      <p:ext uri="{BB962C8B-B14F-4D97-AF65-F5344CB8AC3E}">
        <p14:creationId xmlns:p14="http://schemas.microsoft.com/office/powerpoint/2010/main" val="362015764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10105B-D4E2-4A21-B5C8-FF05C6075594}"/>
              </a:ext>
            </a:extLst>
          </p:cNvPr>
          <p:cNvSpPr>
            <a:spLocks noGrp="1"/>
          </p:cNvSpPr>
          <p:nvPr>
            <p:ph type="title"/>
          </p:nvPr>
        </p:nvSpPr>
        <p:spPr/>
        <p:txBody>
          <a:bodyPr/>
          <a:lstStyle/>
          <a:p>
            <a:r>
              <a:rPr lang="en-US" altLang="zh-CN" dirty="0"/>
              <a:t>8. </a:t>
            </a:r>
            <a:r>
              <a:rPr lang="zh-CN" altLang="en-US" dirty="0"/>
              <a:t>从可能的用户界面来看故事地图的实际映射</a:t>
            </a:r>
          </a:p>
        </p:txBody>
      </p:sp>
      <p:pic>
        <p:nvPicPr>
          <p:cNvPr id="3" name="图片 2">
            <a:extLst>
              <a:ext uri="{FF2B5EF4-FFF2-40B4-BE49-F238E27FC236}">
                <a16:creationId xmlns:a16="http://schemas.microsoft.com/office/drawing/2014/main" id="{7A847D18-0880-4F10-9F79-C1B2CEDC3492}"/>
              </a:ext>
            </a:extLst>
          </p:cNvPr>
          <p:cNvPicPr>
            <a:picLocks noChangeAspect="1"/>
          </p:cNvPicPr>
          <p:nvPr/>
        </p:nvPicPr>
        <p:blipFill>
          <a:blip r:embed="rId2"/>
          <a:stretch>
            <a:fillRect/>
          </a:stretch>
        </p:blipFill>
        <p:spPr>
          <a:xfrm>
            <a:off x="1169115" y="566882"/>
            <a:ext cx="10657663" cy="6194136"/>
          </a:xfrm>
          <a:prstGeom prst="rect">
            <a:avLst/>
          </a:prstGeom>
        </p:spPr>
      </p:pic>
    </p:spTree>
    <p:extLst>
      <p:ext uri="{BB962C8B-B14F-4D97-AF65-F5344CB8AC3E}">
        <p14:creationId xmlns:p14="http://schemas.microsoft.com/office/powerpoint/2010/main" val="2291555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342900" y="750349"/>
            <a:ext cx="7911465"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a:t>
            </a:r>
          </a:p>
        </p:txBody>
      </p:sp>
      <p:graphicFrame>
        <p:nvGraphicFramePr>
          <p:cNvPr id="4" name="表格 3"/>
          <p:cNvGraphicFramePr>
            <a:graphicFrameLocks noGrp="1"/>
          </p:cNvGraphicFramePr>
          <p:nvPr>
            <p:extLst>
              <p:ext uri="{D42A27DB-BD31-4B8C-83A1-F6EECF244321}">
                <p14:modId xmlns:p14="http://schemas.microsoft.com/office/powerpoint/2010/main" val="1453782827"/>
              </p:ext>
            </p:extLst>
          </p:nvPr>
        </p:nvGraphicFramePr>
        <p:xfrm>
          <a:off x="296719" y="1313912"/>
          <a:ext cx="11532869" cy="2194560"/>
        </p:xfrm>
        <a:graphic>
          <a:graphicData uri="http://schemas.openxmlformats.org/drawingml/2006/table">
            <a:tbl>
              <a:tblPr firstRow="1" bandRow="1">
                <a:tableStyleId>{91EBBBCC-DAD2-459C-BE2E-F6DE35CF9A28}</a:tableStyleId>
              </a:tblPr>
              <a:tblGrid>
                <a:gridCol w="1384299">
                  <a:extLst>
                    <a:ext uri="{9D8B030D-6E8A-4147-A177-3AD203B41FA5}">
                      <a16:colId xmlns:a16="http://schemas.microsoft.com/office/drawing/2014/main" val="20000"/>
                    </a:ext>
                  </a:extLst>
                </a:gridCol>
                <a:gridCol w="6424083">
                  <a:extLst>
                    <a:ext uri="{9D8B030D-6E8A-4147-A177-3AD203B41FA5}">
                      <a16:colId xmlns:a16="http://schemas.microsoft.com/office/drawing/2014/main" val="20001"/>
                    </a:ext>
                  </a:extLst>
                </a:gridCol>
                <a:gridCol w="1794934">
                  <a:extLst>
                    <a:ext uri="{9D8B030D-6E8A-4147-A177-3AD203B41FA5}">
                      <a16:colId xmlns:a16="http://schemas.microsoft.com/office/drawing/2014/main" val="20002"/>
                    </a:ext>
                  </a:extLst>
                </a:gridCol>
                <a:gridCol w="1929553">
                  <a:extLst>
                    <a:ext uri="{9D8B030D-6E8A-4147-A177-3AD203B41FA5}">
                      <a16:colId xmlns:a16="http://schemas.microsoft.com/office/drawing/2014/main" val="20003"/>
                    </a:ext>
                  </a:extLst>
                </a:gridCol>
              </a:tblGrid>
              <a:tr h="0">
                <a:tc>
                  <a:txBody>
                    <a:bodyPr/>
                    <a:lstStyle/>
                    <a:p>
                      <a:pPr>
                        <a:lnSpc>
                          <a:spcPct val="150000"/>
                        </a:lnSpc>
                      </a:pPr>
                      <a:r>
                        <a:rPr lang="zh-CN" altLang="en-US" sz="1400" b="0" dirty="0">
                          <a:solidFill>
                            <a:schemeClr val="bg1">
                              <a:lumMod val="50000"/>
                            </a:schemeClr>
                          </a:solidFill>
                          <a:effectLst/>
                          <a:latin typeface="+mj-ea"/>
                          <a:ea typeface="+mj-ea"/>
                        </a:rPr>
                        <a:t>作业编号</a:t>
                      </a:r>
                    </a:p>
                  </a:txBody>
                  <a:tcPr/>
                </a:tc>
                <a:tc>
                  <a:txBody>
                    <a:bodyPr/>
                    <a:lstStyle/>
                    <a:p>
                      <a:pPr>
                        <a:lnSpc>
                          <a:spcPct val="150000"/>
                        </a:lnSpc>
                      </a:pPr>
                      <a:r>
                        <a:rPr lang="zh-CN" altLang="en-US" sz="1400" b="0" dirty="0">
                          <a:solidFill>
                            <a:schemeClr val="bg1">
                              <a:lumMod val="50000"/>
                            </a:schemeClr>
                          </a:solidFill>
                          <a:effectLst/>
                          <a:latin typeface="+mj-ea"/>
                          <a:ea typeface="+mj-ea"/>
                        </a:rPr>
                        <a:t>作业任务</a:t>
                      </a:r>
                    </a:p>
                  </a:txBody>
                  <a:tcPr/>
                </a:tc>
                <a:tc>
                  <a:txBody>
                    <a:bodyPr/>
                    <a:lstStyle/>
                    <a:p>
                      <a:pPr>
                        <a:lnSpc>
                          <a:spcPct val="150000"/>
                        </a:lnSpc>
                      </a:pPr>
                      <a:r>
                        <a:rPr lang="zh-CN" altLang="en-US" sz="1400" b="0" dirty="0">
                          <a:solidFill>
                            <a:schemeClr val="bg1">
                              <a:lumMod val="50000"/>
                            </a:schemeClr>
                          </a:solidFill>
                          <a:effectLst/>
                          <a:latin typeface="+mj-ea"/>
                          <a:ea typeface="+mj-ea"/>
                        </a:rPr>
                        <a:t>关联工作产品模板</a:t>
                      </a:r>
                    </a:p>
                  </a:txBody>
                  <a:tcPr/>
                </a:tc>
                <a:tc>
                  <a:txBody>
                    <a:bodyPr/>
                    <a:lstStyle/>
                    <a:p>
                      <a:pPr>
                        <a:lnSpc>
                          <a:spcPct val="150000"/>
                        </a:lnSpc>
                      </a:pPr>
                      <a:r>
                        <a:rPr lang="zh-CN" altLang="en-US" sz="1400" b="0">
                          <a:solidFill>
                            <a:schemeClr val="bg1">
                              <a:lumMod val="50000"/>
                            </a:schemeClr>
                          </a:solidFill>
                          <a:effectLst/>
                          <a:latin typeface="+mj-ea"/>
                          <a:ea typeface="+mj-ea"/>
                        </a:rPr>
                        <a:t>要求说明</a:t>
                      </a:r>
                      <a:endParaRPr lang="zh-CN" altLang="en-US" sz="1400" b="0" dirty="0">
                        <a:solidFill>
                          <a:schemeClr val="bg1">
                            <a:lumMod val="50000"/>
                          </a:schemeClr>
                        </a:solidFill>
                        <a:effectLst/>
                        <a:latin typeface="+mj-ea"/>
                        <a:ea typeface="+mj-ea"/>
                      </a:endParaRPr>
                    </a:p>
                  </a:txBody>
                  <a:tcPr/>
                </a:tc>
                <a:extLst>
                  <a:ext uri="{0D108BD9-81ED-4DB2-BD59-A6C34878D82A}">
                    <a16:rowId xmlns:a16="http://schemas.microsoft.com/office/drawing/2014/main" val="10000"/>
                  </a:ext>
                </a:extLst>
              </a:tr>
              <a:tr h="0">
                <a:tc>
                  <a:txBody>
                    <a:bodyPr/>
                    <a:lstStyle/>
                    <a:p>
                      <a:pPr>
                        <a:lnSpc>
                          <a:spcPct val="150000"/>
                        </a:lnSpc>
                      </a:pPr>
                      <a:r>
                        <a:rPr lang="en-US" altLang="zh-CN" sz="1400" dirty="0">
                          <a:solidFill>
                            <a:schemeClr val="bg1">
                              <a:lumMod val="50000"/>
                            </a:schemeClr>
                          </a:solidFill>
                          <a:effectLst/>
                          <a:latin typeface="+mj-ea"/>
                          <a:ea typeface="+mj-ea"/>
                        </a:rPr>
                        <a:t>EX0601-01</a:t>
                      </a:r>
                      <a:endParaRPr lang="zh-CN" altLang="en-US" sz="1400" dirty="0">
                        <a:solidFill>
                          <a:schemeClr val="bg1">
                            <a:lumMod val="50000"/>
                          </a:schemeClr>
                        </a:solidFill>
                        <a:effectLst/>
                        <a:latin typeface="+mj-ea"/>
                        <a:ea typeface="+mj-ea"/>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solidFill>
                            <a:schemeClr val="bg1">
                              <a:lumMod val="50000"/>
                            </a:schemeClr>
                          </a:solidFill>
                          <a:effectLst/>
                          <a:latin typeface="+mj-ea"/>
                          <a:ea typeface="+mj-ea"/>
                        </a:rPr>
                        <a:t>根据课程“</a:t>
                      </a:r>
                      <a:r>
                        <a:rPr lang="en-US" altLang="zh-CN" sz="1400" dirty="0">
                          <a:solidFill>
                            <a:schemeClr val="bg1">
                              <a:lumMod val="50000"/>
                            </a:schemeClr>
                          </a:solidFill>
                          <a:effectLst/>
                          <a:latin typeface="+mj-ea"/>
                          <a:ea typeface="+mj-ea"/>
                        </a:rPr>
                        <a:t>7. </a:t>
                      </a:r>
                      <a:r>
                        <a:rPr lang="zh-CN" altLang="en-US" sz="1400" dirty="0">
                          <a:solidFill>
                            <a:schemeClr val="bg1">
                              <a:lumMod val="50000"/>
                            </a:schemeClr>
                          </a:solidFill>
                          <a:effectLst/>
                          <a:latin typeface="+mj-ea"/>
                          <a:ea typeface="+mj-ea"/>
                        </a:rPr>
                        <a:t>根据用户故事向</a:t>
                      </a:r>
                      <a:r>
                        <a:rPr lang="en-US" altLang="zh-CN" sz="1400" dirty="0">
                          <a:solidFill>
                            <a:schemeClr val="bg1">
                              <a:lumMod val="50000"/>
                            </a:schemeClr>
                          </a:solidFill>
                          <a:effectLst/>
                          <a:latin typeface="+mj-ea"/>
                          <a:ea typeface="+mj-ea"/>
                        </a:rPr>
                        <a:t>TFS</a:t>
                      </a:r>
                      <a:r>
                        <a:rPr lang="zh-CN" altLang="en-US" sz="1400" dirty="0">
                          <a:solidFill>
                            <a:schemeClr val="bg1">
                              <a:lumMod val="50000"/>
                            </a:schemeClr>
                          </a:solidFill>
                          <a:effectLst/>
                          <a:latin typeface="+mj-ea"/>
                          <a:ea typeface="+mj-ea"/>
                        </a:rPr>
                        <a:t>添加项目构建内容”的材料，在</a:t>
                      </a:r>
                      <a:r>
                        <a:rPr lang="en-US" altLang="zh-CN" sz="1400" dirty="0">
                          <a:solidFill>
                            <a:schemeClr val="bg1">
                              <a:lumMod val="50000"/>
                            </a:schemeClr>
                          </a:solidFill>
                          <a:effectLst/>
                          <a:latin typeface="+mj-ea"/>
                          <a:ea typeface="+mj-ea"/>
                        </a:rPr>
                        <a:t>TFS</a:t>
                      </a:r>
                      <a:r>
                        <a:rPr lang="zh-CN" altLang="en-US" sz="1400" dirty="0">
                          <a:solidFill>
                            <a:schemeClr val="bg1">
                              <a:lumMod val="50000"/>
                            </a:schemeClr>
                          </a:solidFill>
                          <a:effectLst/>
                          <a:latin typeface="+mj-ea"/>
                          <a:ea typeface="+mj-ea"/>
                        </a:rPr>
                        <a:t>你的小组所在的工作区添加长篇故事、特性和积压产品工作项</a:t>
                      </a:r>
                      <a:endParaRPr lang="en-US" altLang="zh-CN" sz="1400" dirty="0">
                        <a:solidFill>
                          <a:schemeClr val="bg1">
                            <a:lumMod val="50000"/>
                          </a:schemeClr>
                        </a:solidFill>
                        <a:effectLst/>
                        <a:latin typeface="+mj-ea"/>
                        <a:ea typeface="+mj-ea"/>
                      </a:endParaRPr>
                    </a:p>
                  </a:txBody>
                  <a:tcPr/>
                </a:tc>
                <a:tc>
                  <a:txBody>
                    <a:bodyPr/>
                    <a:lstStyle/>
                    <a:p>
                      <a:pPr>
                        <a:lnSpc>
                          <a:spcPct val="150000"/>
                        </a:lnSpc>
                      </a:pPr>
                      <a:r>
                        <a:rPr lang="zh-CN" altLang="en-US" sz="1400" dirty="0">
                          <a:solidFill>
                            <a:schemeClr val="bg1">
                              <a:lumMod val="50000"/>
                            </a:schemeClr>
                          </a:solidFill>
                          <a:effectLst/>
                          <a:latin typeface="+mj-ea"/>
                          <a:ea typeface="+mj-ea"/>
                        </a:rPr>
                        <a:t>无</a:t>
                      </a:r>
                    </a:p>
                  </a:txBody>
                  <a:tcPr/>
                </a:tc>
                <a:tc>
                  <a:txBody>
                    <a:bodyPr/>
                    <a:lstStyle/>
                    <a:p>
                      <a:pPr>
                        <a:lnSpc>
                          <a:spcPct val="150000"/>
                        </a:lnSpc>
                      </a:pPr>
                      <a:r>
                        <a:rPr lang="zh-CN" altLang="en-US" sz="1400" dirty="0">
                          <a:solidFill>
                            <a:schemeClr val="bg1">
                              <a:lumMod val="50000"/>
                            </a:schemeClr>
                          </a:solidFill>
                          <a:effectLst/>
                          <a:latin typeface="+mj-ea"/>
                          <a:ea typeface="+mj-ea"/>
                        </a:rPr>
                        <a:t>次日上午 </a:t>
                      </a:r>
                      <a:r>
                        <a:rPr lang="en-US" altLang="zh-CN" sz="1400" dirty="0">
                          <a:solidFill>
                            <a:schemeClr val="bg1">
                              <a:lumMod val="50000"/>
                            </a:schemeClr>
                          </a:solidFill>
                          <a:effectLst/>
                          <a:latin typeface="+mj-ea"/>
                          <a:ea typeface="+mj-ea"/>
                        </a:rPr>
                        <a:t>8</a:t>
                      </a:r>
                      <a:r>
                        <a:rPr lang="zh-CN" altLang="en-US" sz="1400" dirty="0">
                          <a:solidFill>
                            <a:schemeClr val="bg1">
                              <a:lumMod val="50000"/>
                            </a:schemeClr>
                          </a:solidFill>
                          <a:effectLst/>
                          <a:latin typeface="+mj-ea"/>
                          <a:ea typeface="+mj-ea"/>
                        </a:rPr>
                        <a:t>：</a:t>
                      </a:r>
                      <a:r>
                        <a:rPr lang="en-US" altLang="zh-CN" sz="1400" dirty="0">
                          <a:solidFill>
                            <a:schemeClr val="bg1">
                              <a:lumMod val="50000"/>
                            </a:schemeClr>
                          </a:solidFill>
                          <a:effectLst/>
                          <a:latin typeface="+mj-ea"/>
                          <a:ea typeface="+mj-ea"/>
                        </a:rPr>
                        <a:t>00</a:t>
                      </a:r>
                      <a:r>
                        <a:rPr lang="zh-CN" altLang="en-US" sz="1400" dirty="0">
                          <a:solidFill>
                            <a:schemeClr val="bg1">
                              <a:lumMod val="50000"/>
                            </a:schemeClr>
                          </a:solidFill>
                          <a:effectLst/>
                          <a:latin typeface="+mj-ea"/>
                          <a:ea typeface="+mj-ea"/>
                        </a:rPr>
                        <a:t>之前</a:t>
                      </a:r>
                      <a:r>
                        <a:rPr lang="en-US" altLang="zh-CN" sz="1400" dirty="0">
                          <a:solidFill>
                            <a:schemeClr val="bg1">
                              <a:lumMod val="50000"/>
                            </a:schemeClr>
                          </a:solidFill>
                          <a:effectLst/>
                          <a:latin typeface="+mj-ea"/>
                          <a:ea typeface="+mj-ea"/>
                        </a:rPr>
                        <a:t>TFS </a:t>
                      </a:r>
                      <a:r>
                        <a:rPr lang="zh-CN" altLang="en-US" sz="1400" dirty="0">
                          <a:solidFill>
                            <a:schemeClr val="bg1">
                              <a:lumMod val="50000"/>
                            </a:schemeClr>
                          </a:solidFill>
                          <a:effectLst/>
                          <a:latin typeface="+mj-ea"/>
                          <a:ea typeface="+mj-ea"/>
                        </a:rPr>
                        <a:t>完成</a:t>
                      </a:r>
                    </a:p>
                  </a:txBody>
                  <a:tcPr/>
                </a:tc>
                <a:extLst>
                  <a:ext uri="{0D108BD9-81ED-4DB2-BD59-A6C34878D82A}">
                    <a16:rowId xmlns:a16="http://schemas.microsoft.com/office/drawing/2014/main" val="351159446"/>
                  </a:ext>
                </a:extLst>
              </a:tr>
              <a:tr h="0">
                <a:tc>
                  <a:txBody>
                    <a:bodyPr/>
                    <a:lstStyle/>
                    <a:p>
                      <a:pPr>
                        <a:lnSpc>
                          <a:spcPct val="150000"/>
                        </a:lnSpc>
                      </a:pPr>
                      <a:r>
                        <a:rPr lang="en-US" altLang="zh-CN" sz="1400" dirty="0">
                          <a:solidFill>
                            <a:schemeClr val="bg1">
                              <a:lumMod val="50000"/>
                            </a:schemeClr>
                          </a:solidFill>
                          <a:effectLst/>
                          <a:latin typeface="+mj-ea"/>
                          <a:ea typeface="+mj-ea"/>
                        </a:rPr>
                        <a:t>EX0601-02</a:t>
                      </a:r>
                      <a:endParaRPr lang="zh-CN" altLang="en-US" sz="1400" dirty="0">
                        <a:solidFill>
                          <a:schemeClr val="bg1">
                            <a:lumMod val="50000"/>
                          </a:schemeClr>
                        </a:solidFill>
                        <a:effectLst/>
                        <a:latin typeface="+mj-ea"/>
                        <a:ea typeface="+mj-ea"/>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solidFill>
                            <a:schemeClr val="bg1">
                              <a:lumMod val="50000"/>
                            </a:schemeClr>
                          </a:solidFill>
                          <a:effectLst/>
                          <a:latin typeface="+mj-ea"/>
                          <a:ea typeface="+mj-ea"/>
                        </a:rPr>
                        <a:t>根据</a:t>
                      </a:r>
                      <a:r>
                        <a:rPr lang="en-US" altLang="zh-CN" sz="1400" dirty="0">
                          <a:solidFill>
                            <a:schemeClr val="bg1">
                              <a:lumMod val="50000"/>
                            </a:schemeClr>
                          </a:solidFill>
                          <a:effectLst/>
                          <a:latin typeface="+mj-ea"/>
                          <a:ea typeface="+mj-ea"/>
                        </a:rPr>
                        <a:t>《</a:t>
                      </a:r>
                      <a:r>
                        <a:rPr lang="zh-CN" altLang="en-US" sz="1400" dirty="0">
                          <a:solidFill>
                            <a:schemeClr val="bg1">
                              <a:lumMod val="50000"/>
                            </a:schemeClr>
                          </a:solidFill>
                          <a:effectLst/>
                          <a:latin typeface="+mj-ea"/>
                          <a:ea typeface="+mj-ea"/>
                        </a:rPr>
                        <a:t>模板</a:t>
                      </a:r>
                      <a:r>
                        <a:rPr lang="en-US" altLang="zh-CN" sz="1400" dirty="0">
                          <a:solidFill>
                            <a:schemeClr val="bg1">
                              <a:lumMod val="50000"/>
                            </a:schemeClr>
                          </a:solidFill>
                          <a:effectLst/>
                          <a:latin typeface="+mj-ea"/>
                          <a:ea typeface="+mj-ea"/>
                        </a:rPr>
                        <a:t>5-xxx</a:t>
                      </a:r>
                      <a:r>
                        <a:rPr lang="zh-CN" altLang="en-US" sz="1400" dirty="0">
                          <a:solidFill>
                            <a:schemeClr val="bg1">
                              <a:lumMod val="50000"/>
                            </a:schemeClr>
                          </a:solidFill>
                          <a:effectLst/>
                          <a:latin typeface="+mj-ea"/>
                          <a:ea typeface="+mj-ea"/>
                        </a:rPr>
                        <a:t>项目愿景说明书</a:t>
                      </a:r>
                      <a:r>
                        <a:rPr lang="en-US" altLang="zh-CN" sz="1400" dirty="0">
                          <a:solidFill>
                            <a:schemeClr val="bg1">
                              <a:lumMod val="50000"/>
                            </a:schemeClr>
                          </a:solidFill>
                          <a:effectLst/>
                          <a:latin typeface="+mj-ea"/>
                          <a:ea typeface="+mj-ea"/>
                        </a:rPr>
                        <a:t>-</a:t>
                      </a:r>
                      <a:r>
                        <a:rPr lang="zh-CN" altLang="en-US" sz="1400" dirty="0">
                          <a:solidFill>
                            <a:schemeClr val="bg1">
                              <a:lumMod val="50000"/>
                            </a:schemeClr>
                          </a:solidFill>
                          <a:effectLst/>
                          <a:latin typeface="+mj-ea"/>
                          <a:ea typeface="+mj-ea"/>
                        </a:rPr>
                        <a:t>编制人</a:t>
                      </a:r>
                      <a:r>
                        <a:rPr lang="en-US" altLang="zh-CN" sz="1400" dirty="0">
                          <a:solidFill>
                            <a:schemeClr val="bg1">
                              <a:lumMod val="50000"/>
                            </a:schemeClr>
                          </a:solidFill>
                          <a:effectLst/>
                          <a:latin typeface="+mj-ea"/>
                          <a:ea typeface="+mj-ea"/>
                        </a:rPr>
                        <a:t>.</a:t>
                      </a:r>
                      <a:r>
                        <a:rPr lang="en-US" altLang="zh-CN" sz="1400" dirty="0" err="1">
                          <a:solidFill>
                            <a:schemeClr val="bg1">
                              <a:lumMod val="50000"/>
                            </a:schemeClr>
                          </a:solidFill>
                          <a:effectLst/>
                          <a:latin typeface="+mj-ea"/>
                          <a:ea typeface="+mj-ea"/>
                        </a:rPr>
                        <a:t>docx</a:t>
                      </a:r>
                      <a:r>
                        <a:rPr lang="en-US" altLang="zh-CN" sz="1400" dirty="0">
                          <a:solidFill>
                            <a:schemeClr val="bg1">
                              <a:lumMod val="50000"/>
                            </a:schemeClr>
                          </a:solidFill>
                          <a:effectLst/>
                          <a:latin typeface="+mj-ea"/>
                          <a:ea typeface="+mj-ea"/>
                        </a:rPr>
                        <a:t>》</a:t>
                      </a:r>
                      <a:r>
                        <a:rPr lang="zh-CN" altLang="en-US" sz="1400" dirty="0">
                          <a:solidFill>
                            <a:schemeClr val="bg1">
                              <a:lumMod val="50000"/>
                            </a:schemeClr>
                          </a:solidFill>
                          <a:effectLst/>
                          <a:latin typeface="+mj-ea"/>
                          <a:ea typeface="+mj-ea"/>
                        </a:rPr>
                        <a:t>编制项目愿景说明书，其中的 </a:t>
                      </a:r>
                      <a:r>
                        <a:rPr lang="en-US" altLang="zh-CN" sz="1400" dirty="0">
                          <a:solidFill>
                            <a:schemeClr val="bg1">
                              <a:lumMod val="50000"/>
                            </a:schemeClr>
                          </a:solidFill>
                          <a:effectLst/>
                          <a:latin typeface="+mj-ea"/>
                          <a:ea typeface="+mj-ea"/>
                        </a:rPr>
                        <a:t>6 </a:t>
                      </a:r>
                      <a:r>
                        <a:rPr lang="zh-CN" altLang="en-US" sz="1400" dirty="0">
                          <a:solidFill>
                            <a:schemeClr val="bg1">
                              <a:lumMod val="50000"/>
                            </a:schemeClr>
                          </a:solidFill>
                          <a:effectLst/>
                          <a:latin typeface="+mj-ea"/>
                          <a:ea typeface="+mj-ea"/>
                        </a:rPr>
                        <a:t>项目软件设计架构说明 部分可以先留空。</a:t>
                      </a:r>
                      <a:endParaRPr lang="en-US" altLang="zh-CN" sz="1400" dirty="0">
                        <a:solidFill>
                          <a:schemeClr val="bg1">
                            <a:lumMod val="50000"/>
                          </a:schemeClr>
                        </a:solidFill>
                        <a:effectLst/>
                        <a:latin typeface="+mj-ea"/>
                        <a:ea typeface="+mj-ea"/>
                      </a:endParaRPr>
                    </a:p>
                  </a:txBody>
                  <a:tcPr/>
                </a:tc>
                <a:tc>
                  <a:txBody>
                    <a:bodyPr/>
                    <a:lstStyle/>
                    <a:p>
                      <a:pPr>
                        <a:lnSpc>
                          <a:spcPct val="150000"/>
                        </a:lnSpc>
                      </a:pPr>
                      <a:r>
                        <a:rPr lang="en-US" altLang="zh-CN" sz="1400" dirty="0">
                          <a:solidFill>
                            <a:schemeClr val="bg1">
                              <a:lumMod val="50000"/>
                            </a:schemeClr>
                          </a:solidFill>
                          <a:effectLst/>
                          <a:latin typeface="+mj-ea"/>
                          <a:ea typeface="+mj-ea"/>
                        </a:rPr>
                        <a:t>《</a:t>
                      </a:r>
                      <a:r>
                        <a:rPr lang="zh-CN" altLang="en-US" sz="1400" dirty="0">
                          <a:solidFill>
                            <a:schemeClr val="bg1">
                              <a:lumMod val="50000"/>
                            </a:schemeClr>
                          </a:solidFill>
                          <a:effectLst/>
                          <a:latin typeface="+mj-ea"/>
                          <a:ea typeface="+mj-ea"/>
                        </a:rPr>
                        <a:t>模板</a:t>
                      </a:r>
                      <a:r>
                        <a:rPr lang="en-US" altLang="zh-CN" sz="1400" dirty="0">
                          <a:solidFill>
                            <a:schemeClr val="bg1">
                              <a:lumMod val="50000"/>
                            </a:schemeClr>
                          </a:solidFill>
                          <a:effectLst/>
                          <a:latin typeface="+mj-ea"/>
                          <a:ea typeface="+mj-ea"/>
                        </a:rPr>
                        <a:t>5-xxx</a:t>
                      </a:r>
                      <a:r>
                        <a:rPr lang="zh-CN" altLang="en-US" sz="1400" dirty="0">
                          <a:solidFill>
                            <a:schemeClr val="bg1">
                              <a:lumMod val="50000"/>
                            </a:schemeClr>
                          </a:solidFill>
                          <a:effectLst/>
                          <a:latin typeface="+mj-ea"/>
                          <a:ea typeface="+mj-ea"/>
                        </a:rPr>
                        <a:t>项目愿景说明书</a:t>
                      </a:r>
                      <a:r>
                        <a:rPr lang="en-US" altLang="zh-CN" sz="1400" dirty="0">
                          <a:solidFill>
                            <a:schemeClr val="bg1">
                              <a:lumMod val="50000"/>
                            </a:schemeClr>
                          </a:solidFill>
                          <a:effectLst/>
                          <a:latin typeface="+mj-ea"/>
                          <a:ea typeface="+mj-ea"/>
                        </a:rPr>
                        <a:t>-</a:t>
                      </a:r>
                      <a:r>
                        <a:rPr lang="zh-CN" altLang="en-US" sz="1400" dirty="0">
                          <a:solidFill>
                            <a:schemeClr val="bg1">
                              <a:lumMod val="50000"/>
                            </a:schemeClr>
                          </a:solidFill>
                          <a:effectLst/>
                          <a:latin typeface="+mj-ea"/>
                          <a:ea typeface="+mj-ea"/>
                        </a:rPr>
                        <a:t>编制人</a:t>
                      </a:r>
                      <a:r>
                        <a:rPr lang="en-US" altLang="zh-CN" sz="1400" dirty="0">
                          <a:solidFill>
                            <a:schemeClr val="bg1">
                              <a:lumMod val="50000"/>
                            </a:schemeClr>
                          </a:solidFill>
                          <a:effectLst/>
                          <a:latin typeface="+mj-ea"/>
                          <a:ea typeface="+mj-ea"/>
                        </a:rPr>
                        <a:t>.</a:t>
                      </a:r>
                      <a:r>
                        <a:rPr lang="en-US" altLang="zh-CN" sz="1400" dirty="0" err="1">
                          <a:solidFill>
                            <a:schemeClr val="bg1">
                              <a:lumMod val="50000"/>
                            </a:schemeClr>
                          </a:solidFill>
                          <a:effectLst/>
                          <a:latin typeface="+mj-ea"/>
                          <a:ea typeface="+mj-ea"/>
                        </a:rPr>
                        <a:t>docx</a:t>
                      </a:r>
                      <a:r>
                        <a:rPr lang="en-US" altLang="zh-CN" sz="1400" dirty="0">
                          <a:solidFill>
                            <a:schemeClr val="bg1">
                              <a:lumMod val="50000"/>
                            </a:schemeClr>
                          </a:solidFill>
                          <a:effectLst/>
                          <a:latin typeface="+mj-ea"/>
                          <a:ea typeface="+mj-ea"/>
                        </a:rPr>
                        <a:t>》</a:t>
                      </a:r>
                      <a:endParaRPr lang="zh-CN" altLang="en-US" sz="1400" dirty="0">
                        <a:solidFill>
                          <a:schemeClr val="bg1">
                            <a:lumMod val="50000"/>
                          </a:schemeClr>
                        </a:solidFill>
                        <a:effectLst/>
                        <a:latin typeface="+mj-ea"/>
                        <a:ea typeface="+mj-ea"/>
                      </a:endParaRPr>
                    </a:p>
                  </a:txBody>
                  <a:tcPr/>
                </a:tc>
                <a:tc>
                  <a:txBody>
                    <a:bodyPr/>
                    <a:lstStyle/>
                    <a:p>
                      <a:pPr>
                        <a:lnSpc>
                          <a:spcPct val="150000"/>
                        </a:lnSpc>
                      </a:pPr>
                      <a:r>
                        <a:rPr lang="zh-CN" altLang="en-US" sz="1400" dirty="0">
                          <a:solidFill>
                            <a:schemeClr val="bg1">
                              <a:lumMod val="50000"/>
                            </a:schemeClr>
                          </a:solidFill>
                          <a:effectLst/>
                          <a:latin typeface="+mj-ea"/>
                          <a:ea typeface="+mj-ea"/>
                        </a:rPr>
                        <a:t>同 </a:t>
                      </a:r>
                      <a:r>
                        <a:rPr lang="en-US" altLang="zh-CN" sz="1400" dirty="0">
                          <a:solidFill>
                            <a:schemeClr val="bg1">
                              <a:lumMod val="50000"/>
                            </a:schemeClr>
                          </a:solidFill>
                          <a:effectLst/>
                          <a:latin typeface="+mj-ea"/>
                          <a:ea typeface="+mj-ea"/>
                        </a:rPr>
                        <a:t>EX0601-01</a:t>
                      </a:r>
                      <a:r>
                        <a:rPr lang="zh-CN" altLang="en-US" sz="1400" dirty="0">
                          <a:solidFill>
                            <a:schemeClr val="bg1">
                              <a:lumMod val="50000"/>
                            </a:schemeClr>
                          </a:solidFill>
                          <a:effectLst/>
                          <a:latin typeface="+mj-ea"/>
                          <a:ea typeface="+mj-ea"/>
                        </a:rPr>
                        <a:t>。</a:t>
                      </a:r>
                    </a:p>
                  </a:txBody>
                  <a:tcPr/>
                </a:tc>
                <a:extLst>
                  <a:ext uri="{0D108BD9-81ED-4DB2-BD59-A6C34878D82A}">
                    <a16:rowId xmlns:a16="http://schemas.microsoft.com/office/drawing/2014/main" val="990787532"/>
                  </a:ext>
                </a:extLst>
              </a:tr>
            </a:tbl>
          </a:graphicData>
        </a:graphic>
      </p:graphicFrame>
    </p:spTree>
    <p:extLst>
      <p:ext uri="{BB962C8B-B14F-4D97-AF65-F5344CB8AC3E}">
        <p14:creationId xmlns:p14="http://schemas.microsoft.com/office/powerpoint/2010/main" val="371344476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19433" y="2531237"/>
            <a:ext cx="7455888" cy="707886"/>
          </a:xfrm>
          <a:prstGeom prst="rect">
            <a:avLst/>
          </a:prstGeom>
          <a:noFill/>
        </p:spPr>
        <p:txBody>
          <a:bodyPr wrap="none">
            <a:spAutoFit/>
          </a:bodyPr>
          <a:lstStyle/>
          <a:p>
            <a:pPr algn="ctr">
              <a:buFont typeface="Wingdings" pitchFamily="2" charset="2"/>
              <a:buNone/>
              <a:defRPr/>
            </a:pPr>
            <a:r>
              <a:rPr lang="zh-CN" alt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微软雅黑" pitchFamily="34" charset="-122"/>
                <a:ea typeface="微软雅黑" pitchFamily="34" charset="-122"/>
              </a:rPr>
              <a:t>本次学习结束，谢谢您的参与！</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1.2. </a:t>
            </a:r>
            <a:r>
              <a:rPr lang="zh-CN" altLang="en-US" dirty="0"/>
              <a:t>影响项目软件成功的沟通因素</a:t>
            </a:r>
          </a:p>
        </p:txBody>
      </p:sp>
      <p:pic>
        <p:nvPicPr>
          <p:cNvPr id="20" name="图片 19"/>
          <p:cNvPicPr>
            <a:picLocks noChangeAspect="1"/>
          </p:cNvPicPr>
          <p:nvPr/>
        </p:nvPicPr>
        <p:blipFill>
          <a:blip r:embed="rId2"/>
          <a:stretch>
            <a:fillRect/>
          </a:stretch>
        </p:blipFill>
        <p:spPr>
          <a:xfrm>
            <a:off x="75678" y="660142"/>
            <a:ext cx="12040644" cy="5944115"/>
          </a:xfrm>
          <a:prstGeom prst="rect">
            <a:avLst/>
          </a:prstGeom>
        </p:spPr>
      </p:pic>
    </p:spTree>
    <p:extLst>
      <p:ext uri="{BB962C8B-B14F-4D97-AF65-F5344CB8AC3E}">
        <p14:creationId xmlns:p14="http://schemas.microsoft.com/office/powerpoint/2010/main" val="29164689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effectLst/>
              </a:rPr>
              <a:t>1.3. </a:t>
            </a:r>
            <a:r>
              <a:rPr lang="zh-CN" altLang="en-US" dirty="0">
                <a:effectLst/>
              </a:rPr>
              <a:t>影响项目软件成功的产品和生产因素</a:t>
            </a:r>
          </a:p>
        </p:txBody>
      </p:sp>
      <p:sp>
        <p:nvSpPr>
          <p:cNvPr id="4" name="矩形 3"/>
          <p:cNvSpPr/>
          <p:nvPr/>
        </p:nvSpPr>
        <p:spPr>
          <a:xfrm>
            <a:off x="963385" y="1055914"/>
            <a:ext cx="2400300" cy="751114"/>
          </a:xfrm>
          <a:prstGeom prst="rect">
            <a:avLst/>
          </a:pr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2000" dirty="0">
                <a:solidFill>
                  <a:schemeClr val="bg1">
                    <a:lumMod val="50000"/>
                  </a:schemeClr>
                </a:solidFill>
                <a:latin typeface="+mj-ea"/>
                <a:ea typeface="+mj-ea"/>
              </a:rPr>
              <a:t>1. </a:t>
            </a:r>
            <a:r>
              <a:rPr lang="zh-CN" altLang="en-US" sz="2000" dirty="0">
                <a:solidFill>
                  <a:schemeClr val="bg1">
                    <a:lumMod val="50000"/>
                  </a:schemeClr>
                </a:solidFill>
                <a:latin typeface="+mj-ea"/>
                <a:ea typeface="+mj-ea"/>
              </a:rPr>
              <a:t>软件的复杂性</a:t>
            </a:r>
          </a:p>
        </p:txBody>
      </p:sp>
      <p:sp>
        <p:nvSpPr>
          <p:cNvPr id="5" name="矩形 4"/>
          <p:cNvSpPr/>
          <p:nvPr/>
        </p:nvSpPr>
        <p:spPr>
          <a:xfrm>
            <a:off x="3587792" y="1055914"/>
            <a:ext cx="2400300" cy="751114"/>
          </a:xfrm>
          <a:prstGeom prst="rect">
            <a:avLst/>
          </a:pr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2000" dirty="0">
                <a:solidFill>
                  <a:schemeClr val="bg1">
                    <a:lumMod val="50000"/>
                  </a:schemeClr>
                </a:solidFill>
                <a:latin typeface="+mj-ea"/>
                <a:ea typeface="+mj-ea"/>
              </a:rPr>
              <a:t>2. </a:t>
            </a:r>
            <a:r>
              <a:rPr lang="zh-CN" altLang="en-US" sz="2000" dirty="0">
                <a:solidFill>
                  <a:schemeClr val="bg1">
                    <a:lumMod val="50000"/>
                  </a:schemeClr>
                </a:solidFill>
                <a:latin typeface="+mj-ea"/>
                <a:ea typeface="+mj-ea"/>
              </a:rPr>
              <a:t>软件的抽象性</a:t>
            </a:r>
          </a:p>
        </p:txBody>
      </p:sp>
      <p:sp>
        <p:nvSpPr>
          <p:cNvPr id="6" name="矩形 5"/>
          <p:cNvSpPr/>
          <p:nvPr/>
        </p:nvSpPr>
        <p:spPr>
          <a:xfrm>
            <a:off x="6212199" y="1055914"/>
            <a:ext cx="2400300" cy="751114"/>
          </a:xfrm>
          <a:prstGeom prst="rect">
            <a:avLst/>
          </a:pr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2000" dirty="0">
                <a:solidFill>
                  <a:schemeClr val="bg1">
                    <a:lumMod val="50000"/>
                  </a:schemeClr>
                </a:solidFill>
                <a:latin typeface="+mj-ea"/>
                <a:ea typeface="+mj-ea"/>
              </a:rPr>
              <a:t>4. </a:t>
            </a:r>
            <a:r>
              <a:rPr lang="zh-CN" altLang="en-US" sz="2000" dirty="0">
                <a:solidFill>
                  <a:schemeClr val="bg1">
                    <a:lumMod val="50000"/>
                  </a:schemeClr>
                </a:solidFill>
                <a:latin typeface="+mj-ea"/>
                <a:ea typeface="+mj-ea"/>
              </a:rPr>
              <a:t>技术快速发展</a:t>
            </a:r>
          </a:p>
        </p:txBody>
      </p:sp>
      <p:sp>
        <p:nvSpPr>
          <p:cNvPr id="7" name="矩形 6"/>
          <p:cNvSpPr/>
          <p:nvPr/>
        </p:nvSpPr>
        <p:spPr>
          <a:xfrm>
            <a:off x="8836606" y="1055914"/>
            <a:ext cx="2400300" cy="751114"/>
          </a:xfrm>
          <a:prstGeom prst="rect">
            <a:avLst/>
          </a:pr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2000" dirty="0">
                <a:solidFill>
                  <a:schemeClr val="bg1">
                    <a:lumMod val="50000"/>
                  </a:schemeClr>
                </a:solidFill>
                <a:latin typeface="+mj-ea"/>
                <a:ea typeface="+mj-ea"/>
              </a:rPr>
              <a:t>6. </a:t>
            </a:r>
            <a:r>
              <a:rPr lang="zh-CN" altLang="en-US" sz="2000" dirty="0">
                <a:solidFill>
                  <a:schemeClr val="bg1">
                    <a:lumMod val="50000"/>
                  </a:schemeClr>
                </a:solidFill>
                <a:latin typeface="+mj-ea"/>
                <a:ea typeface="+mj-ea"/>
              </a:rPr>
              <a:t>引用跨越领域</a:t>
            </a:r>
          </a:p>
        </p:txBody>
      </p:sp>
      <p:sp>
        <p:nvSpPr>
          <p:cNvPr id="8" name="矩形 7"/>
          <p:cNvSpPr/>
          <p:nvPr/>
        </p:nvSpPr>
        <p:spPr>
          <a:xfrm>
            <a:off x="963384" y="2198914"/>
            <a:ext cx="5024708" cy="751114"/>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2000" dirty="0">
                <a:solidFill>
                  <a:schemeClr val="tx1"/>
                </a:solidFill>
                <a:latin typeface="+mj-ea"/>
                <a:ea typeface="+mj-ea"/>
              </a:rPr>
              <a:t>3. </a:t>
            </a:r>
            <a:r>
              <a:rPr lang="zh-CN" altLang="en-US" sz="2000" dirty="0">
                <a:solidFill>
                  <a:schemeClr val="tx1"/>
                </a:solidFill>
                <a:latin typeface="+mj-ea"/>
                <a:ea typeface="+mj-ea"/>
              </a:rPr>
              <a:t>需求不完整</a:t>
            </a:r>
          </a:p>
        </p:txBody>
      </p:sp>
      <p:sp>
        <p:nvSpPr>
          <p:cNvPr id="9" name="矩形 8"/>
          <p:cNvSpPr/>
          <p:nvPr/>
        </p:nvSpPr>
        <p:spPr>
          <a:xfrm>
            <a:off x="6212199" y="2198914"/>
            <a:ext cx="2400300" cy="751114"/>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2000" dirty="0">
                <a:solidFill>
                  <a:schemeClr val="tx1"/>
                </a:solidFill>
                <a:latin typeface="+mj-ea"/>
                <a:ea typeface="+mj-ea"/>
              </a:rPr>
              <a:t>5. </a:t>
            </a:r>
            <a:r>
              <a:rPr lang="zh-CN" altLang="en-US" sz="2000" dirty="0">
                <a:solidFill>
                  <a:schemeClr val="tx1"/>
                </a:solidFill>
                <a:latin typeface="+mj-ea"/>
                <a:ea typeface="+mj-ea"/>
              </a:rPr>
              <a:t>最佳实践不成熟</a:t>
            </a:r>
          </a:p>
        </p:txBody>
      </p:sp>
      <p:sp>
        <p:nvSpPr>
          <p:cNvPr id="10" name="矩形 9"/>
          <p:cNvSpPr/>
          <p:nvPr/>
        </p:nvSpPr>
        <p:spPr>
          <a:xfrm>
            <a:off x="8836606" y="2198914"/>
            <a:ext cx="2400300" cy="751114"/>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2000" dirty="0">
                <a:solidFill>
                  <a:schemeClr val="tx1"/>
                </a:solidFill>
                <a:latin typeface="+mj-ea"/>
                <a:ea typeface="+mj-ea"/>
              </a:rPr>
              <a:t>7. </a:t>
            </a:r>
            <a:r>
              <a:rPr lang="zh-CN" altLang="en-US" sz="2000" dirty="0">
                <a:solidFill>
                  <a:schemeClr val="tx1"/>
                </a:solidFill>
                <a:latin typeface="+mj-ea"/>
                <a:ea typeface="+mj-ea"/>
              </a:rPr>
              <a:t>应用体验缺乏</a:t>
            </a:r>
          </a:p>
        </p:txBody>
      </p:sp>
      <p:sp>
        <p:nvSpPr>
          <p:cNvPr id="11" name="矩形 10"/>
          <p:cNvSpPr/>
          <p:nvPr/>
        </p:nvSpPr>
        <p:spPr>
          <a:xfrm>
            <a:off x="963384" y="3341914"/>
            <a:ext cx="10273521" cy="75111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2000" dirty="0">
                <a:solidFill>
                  <a:srgbClr val="002060"/>
                </a:solidFill>
                <a:latin typeface="+mj-ea"/>
                <a:ea typeface="+mj-ea"/>
              </a:rPr>
              <a:t>8. </a:t>
            </a:r>
            <a:r>
              <a:rPr lang="zh-CN" altLang="en-US" sz="2000" dirty="0">
                <a:solidFill>
                  <a:srgbClr val="002060"/>
                </a:solidFill>
                <a:latin typeface="+mj-ea"/>
                <a:ea typeface="+mj-ea"/>
              </a:rPr>
              <a:t>开发演变为研究</a:t>
            </a:r>
          </a:p>
        </p:txBody>
      </p:sp>
      <p:sp>
        <p:nvSpPr>
          <p:cNvPr id="12" name="矩形 11"/>
          <p:cNvSpPr/>
          <p:nvPr/>
        </p:nvSpPr>
        <p:spPr>
          <a:xfrm>
            <a:off x="963384" y="4484914"/>
            <a:ext cx="3309259" cy="751114"/>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1600" dirty="0">
                <a:solidFill>
                  <a:srgbClr val="002060"/>
                </a:solidFill>
                <a:latin typeface="+mj-ea"/>
                <a:ea typeface="+mj-ea"/>
              </a:rPr>
              <a:t>9. </a:t>
            </a:r>
            <a:r>
              <a:rPr lang="zh-CN" altLang="en-US" sz="1600" dirty="0">
                <a:solidFill>
                  <a:srgbClr val="002060"/>
                </a:solidFill>
                <a:latin typeface="+mj-ea"/>
                <a:ea typeface="+mj-ea"/>
              </a:rPr>
              <a:t>认为工具或者技术可以解决问题</a:t>
            </a:r>
          </a:p>
        </p:txBody>
      </p:sp>
      <p:sp>
        <p:nvSpPr>
          <p:cNvPr id="13" name="矩形 12"/>
          <p:cNvSpPr/>
          <p:nvPr/>
        </p:nvSpPr>
        <p:spPr>
          <a:xfrm>
            <a:off x="4454155" y="4484914"/>
            <a:ext cx="3171288" cy="751114"/>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1600" dirty="0">
                <a:solidFill>
                  <a:srgbClr val="002060"/>
                </a:solidFill>
                <a:latin typeface="+mj-ea"/>
                <a:ea typeface="+mj-ea"/>
              </a:rPr>
              <a:t>10. </a:t>
            </a:r>
            <a:r>
              <a:rPr lang="zh-CN" altLang="en-US" sz="1600" dirty="0">
                <a:solidFill>
                  <a:srgbClr val="002060"/>
                </a:solidFill>
                <a:latin typeface="+mj-ea"/>
                <a:ea typeface="+mj-ea"/>
              </a:rPr>
              <a:t>没有节操地变更项目</a:t>
            </a:r>
          </a:p>
        </p:txBody>
      </p:sp>
      <p:sp>
        <p:nvSpPr>
          <p:cNvPr id="14" name="矩形 13"/>
          <p:cNvSpPr/>
          <p:nvPr/>
        </p:nvSpPr>
        <p:spPr>
          <a:xfrm>
            <a:off x="963384" y="5627914"/>
            <a:ext cx="10273521" cy="751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2000" b="1" dirty="0">
                <a:solidFill>
                  <a:schemeClr val="tx1"/>
                </a:solidFill>
                <a:effectLst>
                  <a:outerShdw blurRad="38100" dist="38100" dir="2700000" algn="tl">
                    <a:srgbClr val="000000">
                      <a:alpha val="43137"/>
                    </a:srgbClr>
                  </a:outerShdw>
                </a:effectLst>
                <a:latin typeface="+mj-ea"/>
                <a:ea typeface="+mj-ea"/>
              </a:rPr>
              <a:t>所有的东西都会变得无法控制</a:t>
            </a:r>
          </a:p>
        </p:txBody>
      </p:sp>
      <p:cxnSp>
        <p:nvCxnSpPr>
          <p:cNvPr id="15" name="直接箭头连接符 14"/>
          <p:cNvCxnSpPr>
            <a:cxnSpLocks/>
            <a:stCxn id="4" idx="2"/>
          </p:cNvCxnSpPr>
          <p:nvPr/>
        </p:nvCxnSpPr>
        <p:spPr>
          <a:xfrm>
            <a:off x="2163535" y="1807028"/>
            <a:ext cx="2722" cy="391886"/>
          </a:xfrm>
          <a:prstGeom prst="straightConnector1">
            <a:avLst/>
          </a:prstGeom>
          <a:ln w="38100">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cxnSpLocks/>
          </p:cNvCxnSpPr>
          <p:nvPr/>
        </p:nvCxnSpPr>
        <p:spPr>
          <a:xfrm>
            <a:off x="4785220" y="1830564"/>
            <a:ext cx="2722" cy="391886"/>
          </a:xfrm>
          <a:prstGeom prst="straightConnector1">
            <a:avLst/>
          </a:prstGeom>
          <a:ln w="38100">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cxnSpLocks/>
          </p:cNvCxnSpPr>
          <p:nvPr/>
        </p:nvCxnSpPr>
        <p:spPr>
          <a:xfrm>
            <a:off x="7406905" y="1807028"/>
            <a:ext cx="2722" cy="391886"/>
          </a:xfrm>
          <a:prstGeom prst="straightConnector1">
            <a:avLst/>
          </a:prstGeom>
          <a:ln w="38100">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cxnSpLocks/>
          </p:cNvCxnSpPr>
          <p:nvPr/>
        </p:nvCxnSpPr>
        <p:spPr>
          <a:xfrm>
            <a:off x="10082892" y="1807028"/>
            <a:ext cx="2722" cy="391886"/>
          </a:xfrm>
          <a:prstGeom prst="straightConnector1">
            <a:avLst/>
          </a:prstGeom>
          <a:ln w="38100">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cxnSpLocks/>
          </p:cNvCxnSpPr>
          <p:nvPr/>
        </p:nvCxnSpPr>
        <p:spPr>
          <a:xfrm>
            <a:off x="3473016" y="2950028"/>
            <a:ext cx="2722" cy="391886"/>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cxnSpLocks/>
          </p:cNvCxnSpPr>
          <p:nvPr/>
        </p:nvCxnSpPr>
        <p:spPr>
          <a:xfrm>
            <a:off x="7406905" y="2950028"/>
            <a:ext cx="2722" cy="391886"/>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cxnSpLocks/>
          </p:cNvCxnSpPr>
          <p:nvPr/>
        </p:nvCxnSpPr>
        <p:spPr>
          <a:xfrm>
            <a:off x="10059348" y="2950028"/>
            <a:ext cx="2722" cy="391886"/>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cxnSpLocks/>
          </p:cNvCxnSpPr>
          <p:nvPr/>
        </p:nvCxnSpPr>
        <p:spPr>
          <a:xfrm>
            <a:off x="2615291" y="4093028"/>
            <a:ext cx="2722" cy="391886"/>
          </a:xfrm>
          <a:prstGeom prst="straightConnector1">
            <a:avLst/>
          </a:prstGeom>
          <a:ln w="38100">
            <a:solidFill>
              <a:schemeClr val="accent6">
                <a:lumMod val="40000"/>
                <a:lumOff val="6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cxnSpLocks/>
          </p:cNvCxnSpPr>
          <p:nvPr/>
        </p:nvCxnSpPr>
        <p:spPr>
          <a:xfrm>
            <a:off x="5945496" y="4093028"/>
            <a:ext cx="2722" cy="391886"/>
          </a:xfrm>
          <a:prstGeom prst="straightConnector1">
            <a:avLst/>
          </a:prstGeom>
          <a:ln w="38100">
            <a:solidFill>
              <a:schemeClr val="accent6">
                <a:lumMod val="40000"/>
                <a:lumOff val="6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cxnSpLocks/>
          </p:cNvCxnSpPr>
          <p:nvPr/>
        </p:nvCxnSpPr>
        <p:spPr>
          <a:xfrm>
            <a:off x="2566305" y="5236028"/>
            <a:ext cx="2722" cy="391886"/>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cxnSpLocks/>
          </p:cNvCxnSpPr>
          <p:nvPr/>
        </p:nvCxnSpPr>
        <p:spPr>
          <a:xfrm>
            <a:off x="5962897" y="5236028"/>
            <a:ext cx="2722" cy="391886"/>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cxnSpLocks/>
          </p:cNvCxnSpPr>
          <p:nvPr/>
        </p:nvCxnSpPr>
        <p:spPr>
          <a:xfrm>
            <a:off x="9275701" y="4093028"/>
            <a:ext cx="22595" cy="1534886"/>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98924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F11EDA-73E5-412A-835B-731FF0FE0A94}"/>
              </a:ext>
            </a:extLst>
          </p:cNvPr>
          <p:cNvSpPr>
            <a:spLocks noGrp="1"/>
          </p:cNvSpPr>
          <p:nvPr>
            <p:ph type="title"/>
          </p:nvPr>
        </p:nvSpPr>
        <p:spPr/>
        <p:txBody>
          <a:bodyPr/>
          <a:lstStyle/>
          <a:p>
            <a:r>
              <a:rPr lang="en-US" altLang="zh-CN" dirty="0"/>
              <a:t>1.4. </a:t>
            </a:r>
            <a:r>
              <a:rPr lang="zh-CN" altLang="en-US" dirty="0"/>
              <a:t>影响项目软件成功的需求过程因素</a:t>
            </a:r>
          </a:p>
        </p:txBody>
      </p:sp>
      <p:pic>
        <p:nvPicPr>
          <p:cNvPr id="3" name="图片 2">
            <a:extLst>
              <a:ext uri="{FF2B5EF4-FFF2-40B4-BE49-F238E27FC236}">
                <a16:creationId xmlns:a16="http://schemas.microsoft.com/office/drawing/2014/main" id="{56B08334-E8BD-465C-B78E-5FE5BBD68251}"/>
              </a:ext>
            </a:extLst>
          </p:cNvPr>
          <p:cNvPicPr>
            <a:picLocks noChangeAspect="1"/>
          </p:cNvPicPr>
          <p:nvPr/>
        </p:nvPicPr>
        <p:blipFill>
          <a:blip r:embed="rId2"/>
          <a:stretch>
            <a:fillRect/>
          </a:stretch>
        </p:blipFill>
        <p:spPr>
          <a:xfrm>
            <a:off x="289963" y="1272110"/>
            <a:ext cx="9665023" cy="4392696"/>
          </a:xfrm>
          <a:prstGeom prst="rect">
            <a:avLst/>
          </a:prstGeom>
        </p:spPr>
      </p:pic>
      <p:sp>
        <p:nvSpPr>
          <p:cNvPr id="4" name="矩形 3">
            <a:extLst>
              <a:ext uri="{FF2B5EF4-FFF2-40B4-BE49-F238E27FC236}">
                <a16:creationId xmlns:a16="http://schemas.microsoft.com/office/drawing/2014/main" id="{6FDC0055-20E6-459B-ACAC-7DFEC847F36D}"/>
              </a:ext>
            </a:extLst>
          </p:cNvPr>
          <p:cNvSpPr/>
          <p:nvPr/>
        </p:nvSpPr>
        <p:spPr>
          <a:xfrm>
            <a:off x="10303329" y="1272110"/>
            <a:ext cx="1616529" cy="439269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buNone/>
            </a:pPr>
            <a:r>
              <a:rPr lang="zh-CN" altLang="en-US" sz="2400" dirty="0">
                <a:latin typeface="+mj-ea"/>
                <a:ea typeface="+mj-ea"/>
              </a:rPr>
              <a:t>项目软件需求管理</a:t>
            </a:r>
          </a:p>
        </p:txBody>
      </p:sp>
      <p:cxnSp>
        <p:nvCxnSpPr>
          <p:cNvPr id="6" name="直接连接符 5">
            <a:extLst>
              <a:ext uri="{FF2B5EF4-FFF2-40B4-BE49-F238E27FC236}">
                <a16:creationId xmlns:a16="http://schemas.microsoft.com/office/drawing/2014/main" id="{25916666-75D0-448C-8B06-E5B52A6B402F}"/>
              </a:ext>
            </a:extLst>
          </p:cNvPr>
          <p:cNvCxnSpPr/>
          <p:nvPr/>
        </p:nvCxnSpPr>
        <p:spPr>
          <a:xfrm>
            <a:off x="6852558" y="5404757"/>
            <a:ext cx="351064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39378776-778E-46AA-B1DB-CFCCECAB7C27}"/>
              </a:ext>
            </a:extLst>
          </p:cNvPr>
          <p:cNvCxnSpPr>
            <a:cxnSpLocks/>
          </p:cNvCxnSpPr>
          <p:nvPr/>
        </p:nvCxnSpPr>
        <p:spPr>
          <a:xfrm>
            <a:off x="9476015" y="4860472"/>
            <a:ext cx="82731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70336B5-7953-4D99-A967-A47ACC6CF96E}"/>
              </a:ext>
            </a:extLst>
          </p:cNvPr>
          <p:cNvCxnSpPr>
            <a:cxnSpLocks/>
          </p:cNvCxnSpPr>
          <p:nvPr/>
        </p:nvCxnSpPr>
        <p:spPr>
          <a:xfrm>
            <a:off x="9954986" y="3820887"/>
            <a:ext cx="34834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0D7DE301-E4EF-4C92-BE01-988700467A49}"/>
              </a:ext>
            </a:extLst>
          </p:cNvPr>
          <p:cNvCxnSpPr>
            <a:cxnSpLocks/>
          </p:cNvCxnSpPr>
          <p:nvPr/>
        </p:nvCxnSpPr>
        <p:spPr>
          <a:xfrm>
            <a:off x="9949543" y="2726872"/>
            <a:ext cx="35378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DE3D2D7-1E8D-430E-9054-2C913E170859}"/>
              </a:ext>
            </a:extLst>
          </p:cNvPr>
          <p:cNvCxnSpPr>
            <a:cxnSpLocks/>
          </p:cNvCxnSpPr>
          <p:nvPr/>
        </p:nvCxnSpPr>
        <p:spPr>
          <a:xfrm>
            <a:off x="9949543" y="1660072"/>
            <a:ext cx="35378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75608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AF04F-6EE0-495F-8B22-A397B68476FD}"/>
              </a:ext>
            </a:extLst>
          </p:cNvPr>
          <p:cNvSpPr>
            <a:spLocks noGrp="1"/>
          </p:cNvSpPr>
          <p:nvPr>
            <p:ph type="title"/>
          </p:nvPr>
        </p:nvSpPr>
        <p:spPr/>
        <p:txBody>
          <a:bodyPr/>
          <a:lstStyle/>
          <a:p>
            <a:r>
              <a:rPr lang="en-US" altLang="zh-CN" dirty="0"/>
              <a:t>2. </a:t>
            </a:r>
            <a:r>
              <a:rPr lang="zh-CN" altLang="en-US" dirty="0"/>
              <a:t>用户故事基础知识</a:t>
            </a:r>
          </a:p>
        </p:txBody>
      </p:sp>
      <p:graphicFrame>
        <p:nvGraphicFramePr>
          <p:cNvPr id="3" name="表格 2">
            <a:extLst>
              <a:ext uri="{FF2B5EF4-FFF2-40B4-BE49-F238E27FC236}">
                <a16:creationId xmlns:a16="http://schemas.microsoft.com/office/drawing/2014/main" id="{6DD9FF4F-E0B1-42CD-9463-7566BCE842E1}"/>
              </a:ext>
            </a:extLst>
          </p:cNvPr>
          <p:cNvGraphicFramePr>
            <a:graphicFrameLocks noGrp="1"/>
          </p:cNvGraphicFramePr>
          <p:nvPr>
            <p:extLst>
              <p:ext uri="{D42A27DB-BD31-4B8C-83A1-F6EECF244321}">
                <p14:modId xmlns:p14="http://schemas.microsoft.com/office/powerpoint/2010/main" val="1142221421"/>
              </p:ext>
            </p:extLst>
          </p:nvPr>
        </p:nvGraphicFramePr>
        <p:xfrm>
          <a:off x="506186" y="888787"/>
          <a:ext cx="11212286" cy="2640840"/>
        </p:xfrm>
        <a:graphic>
          <a:graphicData uri="http://schemas.openxmlformats.org/drawingml/2006/table">
            <a:tbl>
              <a:tblPr firstRow="1" bandRow="1">
                <a:effectLst/>
                <a:tableStyleId>{5C22544A-7EE6-4342-B048-85BDC9FD1C3A}</a:tableStyleId>
              </a:tblPr>
              <a:tblGrid>
                <a:gridCol w="644366">
                  <a:extLst>
                    <a:ext uri="{9D8B030D-6E8A-4147-A177-3AD203B41FA5}">
                      <a16:colId xmlns:a16="http://schemas.microsoft.com/office/drawing/2014/main" val="20000"/>
                    </a:ext>
                  </a:extLst>
                </a:gridCol>
                <a:gridCol w="10567920">
                  <a:extLst>
                    <a:ext uri="{9D8B030D-6E8A-4147-A177-3AD203B41FA5}">
                      <a16:colId xmlns:a16="http://schemas.microsoft.com/office/drawing/2014/main" val="20001"/>
                    </a:ext>
                  </a:extLst>
                </a:gridCol>
              </a:tblGrid>
              <a:tr h="401767">
                <a:tc>
                  <a:txBody>
                    <a:bodyPr/>
                    <a:lstStyle/>
                    <a:p>
                      <a:pPr algn="ctr">
                        <a:lnSpc>
                          <a:spcPct val="150000"/>
                        </a:lnSpc>
                      </a:pPr>
                      <a:r>
                        <a:rPr lang="en-US" altLang="zh-CN" sz="1800" b="1" dirty="0">
                          <a:solidFill>
                            <a:sysClr val="windowText" lastClr="000000"/>
                          </a:solidFill>
                          <a:latin typeface="+mj-ea"/>
                          <a:ea typeface="+mj-ea"/>
                        </a:rPr>
                        <a:t>1.</a:t>
                      </a:r>
                      <a:endParaRPr lang="zh-CN" altLang="en-US" sz="1800" b="1" dirty="0">
                        <a:solidFill>
                          <a:sysClr val="windowText" lastClr="000000"/>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800" b="1" dirty="0">
                          <a:solidFill>
                            <a:srgbClr val="FF0000"/>
                          </a:solidFill>
                          <a:latin typeface="+mj-ea"/>
                          <a:ea typeface="+mj-ea"/>
                        </a:rPr>
                        <a:t>从用户的角度</a:t>
                      </a:r>
                      <a:r>
                        <a:rPr lang="zh-CN" altLang="en-US" sz="1800" b="0" dirty="0">
                          <a:solidFill>
                            <a:sysClr val="windowText" lastClr="000000"/>
                          </a:solidFill>
                          <a:latin typeface="+mj-ea"/>
                          <a:ea typeface="+mj-ea"/>
                        </a:rPr>
                        <a:t>来描述用户渴望得到的</a:t>
                      </a:r>
                      <a:r>
                        <a:rPr lang="zh-CN" altLang="en-US" sz="1800" b="1" dirty="0">
                          <a:solidFill>
                            <a:srgbClr val="FF0000"/>
                          </a:solidFill>
                          <a:latin typeface="+mj-ea"/>
                          <a:ea typeface="+mj-ea"/>
                        </a:rPr>
                        <a:t>功能</a:t>
                      </a:r>
                      <a:r>
                        <a:rPr lang="zh-CN" altLang="en-US" sz="1800" b="0" dirty="0">
                          <a:solidFill>
                            <a:sysClr val="windowText" lastClr="000000"/>
                          </a:solidFill>
                          <a:latin typeface="+mj-ea"/>
                          <a:ea typeface="+mj-ea"/>
                        </a:rPr>
                        <a:t>。</a:t>
                      </a:r>
                    </a:p>
                  </a:txBody>
                  <a:tcPr anchor="ct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401767">
                <a:tc>
                  <a:txBody>
                    <a:bodyPr/>
                    <a:lstStyle/>
                    <a:p>
                      <a:pPr algn="ctr">
                        <a:lnSpc>
                          <a:spcPct val="150000"/>
                        </a:lnSpc>
                      </a:pPr>
                      <a:r>
                        <a:rPr lang="en-US" altLang="zh-CN" sz="1800" b="1" dirty="0">
                          <a:solidFill>
                            <a:sysClr val="windowText" lastClr="000000"/>
                          </a:solidFill>
                          <a:latin typeface="+mj-ea"/>
                          <a:ea typeface="+mj-ea"/>
                        </a:rPr>
                        <a:t>2.</a:t>
                      </a:r>
                      <a:endParaRPr lang="zh-CN" altLang="en-US" sz="1800" b="1" dirty="0">
                        <a:solidFill>
                          <a:sysClr val="windowText" lastClr="000000"/>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800" b="0" dirty="0">
                          <a:solidFill>
                            <a:sysClr val="windowText" lastClr="000000"/>
                          </a:solidFill>
                          <a:latin typeface="+mj-ea"/>
                          <a:ea typeface="+mj-ea"/>
                        </a:rPr>
                        <a:t>用户故事是描述对</a:t>
                      </a:r>
                      <a:r>
                        <a:rPr lang="zh-CN" altLang="en-US" sz="1800" b="1" dirty="0">
                          <a:solidFill>
                            <a:srgbClr val="FF0000"/>
                          </a:solidFill>
                          <a:latin typeface="+mj-ea"/>
                          <a:ea typeface="+mj-ea"/>
                        </a:rPr>
                        <a:t>用户有价值的功能</a:t>
                      </a:r>
                      <a:r>
                        <a:rPr lang="zh-CN" altLang="en-US" sz="1800" b="0" dirty="0">
                          <a:solidFill>
                            <a:sysClr val="windowText" lastClr="000000"/>
                          </a:solidFill>
                          <a:latin typeface="+mj-ea"/>
                          <a:ea typeface="+mj-ea"/>
                        </a:rPr>
                        <a:t>，好的用户故事应该包括角色、功能和商业价值三个要素。</a:t>
                      </a:r>
                    </a:p>
                  </a:txBody>
                  <a:tcPr anchor="ct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382964">
                <a:tc>
                  <a:txBody>
                    <a:bodyPr/>
                    <a:lstStyle/>
                    <a:p>
                      <a:pPr algn="ctr">
                        <a:lnSpc>
                          <a:spcPct val="150000"/>
                        </a:lnSpc>
                      </a:pPr>
                      <a:r>
                        <a:rPr lang="en-US" altLang="zh-CN" sz="1800" b="1" dirty="0">
                          <a:solidFill>
                            <a:sysClr val="windowText" lastClr="000000"/>
                          </a:solidFill>
                          <a:latin typeface="+mj-ea"/>
                          <a:ea typeface="+mj-ea"/>
                        </a:rPr>
                        <a:t>3.</a:t>
                      </a:r>
                      <a:endParaRPr lang="zh-CN" altLang="en-US" sz="1800" b="1" dirty="0">
                        <a:solidFill>
                          <a:sysClr val="windowText" lastClr="000000"/>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800" b="0" dirty="0">
                          <a:solidFill>
                            <a:sysClr val="windowText" lastClr="000000"/>
                          </a:solidFill>
                          <a:latin typeface="+mj-ea"/>
                          <a:ea typeface="+mj-ea"/>
                        </a:rPr>
                        <a:t>一个用户故事只是以</a:t>
                      </a:r>
                      <a:r>
                        <a:rPr lang="zh-CN" altLang="en-US" sz="1800" b="1" dirty="0">
                          <a:solidFill>
                            <a:srgbClr val="FF0000"/>
                          </a:solidFill>
                          <a:latin typeface="+mj-ea"/>
                          <a:ea typeface="+mj-ea"/>
                        </a:rPr>
                        <a:t>客户能够明白的方式</a:t>
                      </a:r>
                      <a:r>
                        <a:rPr lang="zh-CN" altLang="en-US" sz="1800" b="0" dirty="0">
                          <a:solidFill>
                            <a:sysClr val="windowText" lastClr="000000"/>
                          </a:solidFill>
                          <a:latin typeface="+mj-ea"/>
                          <a:ea typeface="+mj-ea"/>
                        </a:rPr>
                        <a:t>，描述了一个</a:t>
                      </a:r>
                      <a:r>
                        <a:rPr lang="zh-CN" altLang="en-US" sz="1800" b="1" dirty="0">
                          <a:solidFill>
                            <a:srgbClr val="FF0000"/>
                          </a:solidFill>
                          <a:latin typeface="+mj-ea"/>
                          <a:ea typeface="+mj-ea"/>
                        </a:rPr>
                        <a:t>系统的外在行为</a:t>
                      </a:r>
                      <a:r>
                        <a:rPr lang="zh-CN" altLang="en-US" sz="1800" b="0" dirty="0">
                          <a:solidFill>
                            <a:sysClr val="windowText" lastClr="000000"/>
                          </a:solidFill>
                          <a:latin typeface="+mj-ea"/>
                          <a:ea typeface="+mj-ea"/>
                        </a:rPr>
                        <a:t>，它完全忽略了系统的内部动作。</a:t>
                      </a:r>
                    </a:p>
                  </a:txBody>
                  <a:tcPr anchor="ct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382964">
                <a:tc>
                  <a:txBody>
                    <a:bodyPr/>
                    <a:lstStyle/>
                    <a:p>
                      <a:pPr algn="ctr">
                        <a:lnSpc>
                          <a:spcPct val="150000"/>
                        </a:lnSpc>
                      </a:pPr>
                      <a:r>
                        <a:rPr lang="en-US" altLang="zh-CN" sz="1800" b="1" dirty="0">
                          <a:solidFill>
                            <a:sysClr val="windowText" lastClr="000000"/>
                          </a:solidFill>
                          <a:latin typeface="+mj-ea"/>
                          <a:ea typeface="+mj-ea"/>
                        </a:rPr>
                        <a:t>4.</a:t>
                      </a:r>
                      <a:endParaRPr lang="zh-CN" altLang="en-US" sz="1800" b="1" dirty="0">
                        <a:solidFill>
                          <a:sysClr val="windowText" lastClr="000000"/>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800" b="0" dirty="0">
                          <a:solidFill>
                            <a:sysClr val="windowText" lastClr="000000"/>
                          </a:solidFill>
                          <a:latin typeface="+mj-ea"/>
                          <a:ea typeface="+mj-ea"/>
                        </a:rPr>
                        <a:t>用户故事（</a:t>
                      </a:r>
                      <a:r>
                        <a:rPr lang="en-US" altLang="zh-CN" sz="1800" b="0" dirty="0">
                          <a:solidFill>
                            <a:sysClr val="windowText" lastClr="000000"/>
                          </a:solidFill>
                          <a:latin typeface="+mj-ea"/>
                          <a:ea typeface="+mj-ea"/>
                        </a:rPr>
                        <a:t>User Story</a:t>
                      </a:r>
                      <a:r>
                        <a:rPr lang="zh-CN" altLang="en-US" sz="1800" b="0" dirty="0">
                          <a:solidFill>
                            <a:sysClr val="windowText" lastClr="000000"/>
                          </a:solidFill>
                          <a:latin typeface="+mj-ea"/>
                          <a:ea typeface="+mj-ea"/>
                        </a:rPr>
                        <a:t>）是一个方便的格式用来表达多种类型的产品</a:t>
                      </a:r>
                      <a:r>
                        <a:rPr lang="en-US" altLang="zh-CN" sz="1800" b="0" dirty="0">
                          <a:solidFill>
                            <a:sysClr val="windowText" lastClr="000000"/>
                          </a:solidFill>
                          <a:latin typeface="+mj-ea"/>
                          <a:ea typeface="+mj-ea"/>
                        </a:rPr>
                        <a:t>Backlog</a:t>
                      </a:r>
                      <a:r>
                        <a:rPr lang="zh-CN" altLang="en-US" sz="1800" b="0" dirty="0">
                          <a:solidFill>
                            <a:sysClr val="windowText" lastClr="000000"/>
                          </a:solidFill>
                          <a:latin typeface="+mj-ea"/>
                          <a:ea typeface="+mj-ea"/>
                        </a:rPr>
                        <a:t>条目，特别是特性的期望业务价值。制作用户故事的方式是让业务人员与技术人员都能理解需求。用户故事结构很简单，并且为会话提供一个很好的</a:t>
                      </a:r>
                      <a:r>
                        <a:rPr lang="zh-CN" altLang="en-US" sz="1800" b="1" dirty="0">
                          <a:solidFill>
                            <a:srgbClr val="FF0000"/>
                          </a:solidFill>
                          <a:latin typeface="+mj-ea"/>
                          <a:ea typeface="+mj-ea"/>
                        </a:rPr>
                        <a:t>占位符</a:t>
                      </a:r>
                      <a:r>
                        <a:rPr lang="zh-CN" altLang="en-US" sz="1800" b="0" dirty="0">
                          <a:solidFill>
                            <a:sysClr val="windowText" lastClr="000000"/>
                          </a:solidFill>
                          <a:latin typeface="+mj-ea"/>
                          <a:ea typeface="+mj-ea"/>
                        </a:rPr>
                        <a:t>。此外，用户故事可以在不同程度的粒度上编写以及很容易逐步细化。</a:t>
                      </a:r>
                    </a:p>
                  </a:txBody>
                  <a:tcPr anchor="ct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86337422"/>
                  </a:ext>
                </a:extLst>
              </a:tr>
            </a:tbl>
          </a:graphicData>
        </a:graphic>
      </p:graphicFrame>
      <p:sp>
        <p:nvSpPr>
          <p:cNvPr id="4" name="矩形 3">
            <a:extLst>
              <a:ext uri="{FF2B5EF4-FFF2-40B4-BE49-F238E27FC236}">
                <a16:creationId xmlns:a16="http://schemas.microsoft.com/office/drawing/2014/main" id="{70EA238F-3A5A-40D1-B926-CD44AC1D7627}"/>
              </a:ext>
            </a:extLst>
          </p:cNvPr>
          <p:cNvSpPr/>
          <p:nvPr/>
        </p:nvSpPr>
        <p:spPr>
          <a:xfrm>
            <a:off x="2237013" y="4690131"/>
            <a:ext cx="7211787" cy="1868511"/>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9C3667C-2921-4CF7-AC5E-715152C4A35C}"/>
              </a:ext>
            </a:extLst>
          </p:cNvPr>
          <p:cNvSpPr/>
          <p:nvPr/>
        </p:nvSpPr>
        <p:spPr>
          <a:xfrm>
            <a:off x="2458792" y="4961165"/>
            <a:ext cx="2080551" cy="593271"/>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b="1" dirty="0">
                <a:solidFill>
                  <a:schemeClr val="accent4">
                    <a:lumMod val="10000"/>
                  </a:schemeClr>
                </a:solidFill>
                <a:latin typeface="+mj-ea"/>
                <a:ea typeface="+mj-ea"/>
              </a:rPr>
              <a:t>制定计划</a:t>
            </a:r>
          </a:p>
        </p:txBody>
      </p:sp>
      <p:sp>
        <p:nvSpPr>
          <p:cNvPr id="6" name="矩形 5">
            <a:extLst>
              <a:ext uri="{FF2B5EF4-FFF2-40B4-BE49-F238E27FC236}">
                <a16:creationId xmlns:a16="http://schemas.microsoft.com/office/drawing/2014/main" id="{B0882F92-ECFC-4C5D-A1E1-E550E988E03D}"/>
              </a:ext>
            </a:extLst>
          </p:cNvPr>
          <p:cNvSpPr/>
          <p:nvPr/>
        </p:nvSpPr>
        <p:spPr>
          <a:xfrm>
            <a:off x="4810106" y="4961165"/>
            <a:ext cx="2080551" cy="593271"/>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b="1" dirty="0">
                <a:solidFill>
                  <a:schemeClr val="accent4">
                    <a:lumMod val="10000"/>
                  </a:schemeClr>
                </a:solidFill>
                <a:latin typeface="+mj-ea"/>
                <a:ea typeface="+mj-ea"/>
              </a:rPr>
              <a:t>安排优先级</a:t>
            </a:r>
          </a:p>
        </p:txBody>
      </p:sp>
      <p:sp>
        <p:nvSpPr>
          <p:cNvPr id="7" name="矩形 6">
            <a:extLst>
              <a:ext uri="{FF2B5EF4-FFF2-40B4-BE49-F238E27FC236}">
                <a16:creationId xmlns:a16="http://schemas.microsoft.com/office/drawing/2014/main" id="{FA2D69D0-8DE0-4A64-A79A-5EBD4A8BDC5A}"/>
              </a:ext>
            </a:extLst>
          </p:cNvPr>
          <p:cNvSpPr/>
          <p:nvPr/>
        </p:nvSpPr>
        <p:spPr>
          <a:xfrm>
            <a:off x="7161420" y="4961164"/>
            <a:ext cx="2080551" cy="593271"/>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b="1" dirty="0">
                <a:solidFill>
                  <a:schemeClr val="accent4">
                    <a:lumMod val="10000"/>
                  </a:schemeClr>
                </a:solidFill>
                <a:latin typeface="+mj-ea"/>
                <a:ea typeface="+mj-ea"/>
              </a:rPr>
              <a:t>估算工作量</a:t>
            </a:r>
          </a:p>
        </p:txBody>
      </p:sp>
      <p:sp>
        <p:nvSpPr>
          <p:cNvPr id="8" name="矩形 7">
            <a:extLst>
              <a:ext uri="{FF2B5EF4-FFF2-40B4-BE49-F238E27FC236}">
                <a16:creationId xmlns:a16="http://schemas.microsoft.com/office/drawing/2014/main" id="{2D2CF3D3-8E13-47CF-8F50-2B082158F4DF}"/>
              </a:ext>
            </a:extLst>
          </p:cNvPr>
          <p:cNvSpPr/>
          <p:nvPr/>
        </p:nvSpPr>
        <p:spPr>
          <a:xfrm>
            <a:off x="2467960" y="5791200"/>
            <a:ext cx="6774012" cy="593271"/>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b="1" dirty="0">
                <a:solidFill>
                  <a:schemeClr val="accent4">
                    <a:lumMod val="10000"/>
                  </a:schemeClr>
                </a:solidFill>
                <a:latin typeface="+mj-ea"/>
                <a:ea typeface="+mj-ea"/>
              </a:rPr>
              <a:t>完整交付一个价值</a:t>
            </a:r>
          </a:p>
        </p:txBody>
      </p:sp>
      <p:sp>
        <p:nvSpPr>
          <p:cNvPr id="9" name="箭头: 上下 8">
            <a:extLst>
              <a:ext uri="{FF2B5EF4-FFF2-40B4-BE49-F238E27FC236}">
                <a16:creationId xmlns:a16="http://schemas.microsoft.com/office/drawing/2014/main" id="{E21366C9-6326-418C-908F-6F444AFA07C7}"/>
              </a:ext>
            </a:extLst>
          </p:cNvPr>
          <p:cNvSpPr/>
          <p:nvPr/>
        </p:nvSpPr>
        <p:spPr>
          <a:xfrm>
            <a:off x="5720443" y="3730006"/>
            <a:ext cx="386442" cy="903514"/>
          </a:xfrm>
          <a:prstGeom prst="up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5122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7424D9-9AB3-4D75-B605-AA4EDCAC9ABE}"/>
              </a:ext>
            </a:extLst>
          </p:cNvPr>
          <p:cNvSpPr>
            <a:spLocks noGrp="1"/>
          </p:cNvSpPr>
          <p:nvPr>
            <p:ph type="title"/>
          </p:nvPr>
        </p:nvSpPr>
        <p:spPr/>
        <p:txBody>
          <a:bodyPr/>
          <a:lstStyle/>
          <a:p>
            <a:r>
              <a:rPr lang="en-US" altLang="zh-CN" dirty="0"/>
              <a:t>2.1. </a:t>
            </a:r>
            <a:r>
              <a:rPr lang="zh-CN" altLang="en-US" dirty="0"/>
              <a:t>一个简单的业务场景</a:t>
            </a:r>
          </a:p>
        </p:txBody>
      </p:sp>
      <p:sp>
        <p:nvSpPr>
          <p:cNvPr id="3" name="矩形 2">
            <a:extLst>
              <a:ext uri="{FF2B5EF4-FFF2-40B4-BE49-F238E27FC236}">
                <a16:creationId xmlns:a16="http://schemas.microsoft.com/office/drawing/2014/main" id="{41FDFC80-AEAD-418E-805F-2D11330F1551}"/>
              </a:ext>
            </a:extLst>
          </p:cNvPr>
          <p:cNvSpPr/>
          <p:nvPr/>
        </p:nvSpPr>
        <p:spPr>
          <a:xfrm>
            <a:off x="937205" y="1001188"/>
            <a:ext cx="5955476" cy="458908"/>
          </a:xfrm>
          <a:prstGeom prst="rect">
            <a:avLst/>
          </a:prstGeom>
        </p:spPr>
        <p:txBody>
          <a:bodyPr wrap="none">
            <a:spAutoFit/>
          </a:bodyPr>
          <a:lstStyle/>
          <a:p>
            <a:pPr>
              <a:lnSpc>
                <a:spcPct val="150000"/>
              </a:lnSpc>
              <a:buNone/>
            </a:pPr>
            <a:r>
              <a:rPr lang="zh-CN" altLang="en-US" dirty="0">
                <a:latin typeface="+mj-ea"/>
                <a:ea typeface="+mj-ea"/>
              </a:rPr>
              <a:t>为一家饮料自动售货机的制造商的售货机开发一款软件。</a:t>
            </a:r>
          </a:p>
        </p:txBody>
      </p:sp>
      <p:sp>
        <p:nvSpPr>
          <p:cNvPr id="4" name="矩形 3">
            <a:extLst>
              <a:ext uri="{FF2B5EF4-FFF2-40B4-BE49-F238E27FC236}">
                <a16:creationId xmlns:a16="http://schemas.microsoft.com/office/drawing/2014/main" id="{F6C2E4CC-7EEF-4D54-ABB9-DF8E31DE3F26}"/>
              </a:ext>
            </a:extLst>
          </p:cNvPr>
          <p:cNvSpPr/>
          <p:nvPr/>
        </p:nvSpPr>
        <p:spPr>
          <a:xfrm>
            <a:off x="937204" y="2108810"/>
            <a:ext cx="10911895" cy="1338828"/>
          </a:xfrm>
          <a:prstGeom prst="rect">
            <a:avLst/>
          </a:prstGeom>
        </p:spPr>
        <p:txBody>
          <a:bodyPr wrap="square">
            <a:spAutoFit/>
          </a:bodyPr>
          <a:lstStyle/>
          <a:p>
            <a:pPr>
              <a:lnSpc>
                <a:spcPct val="150000"/>
              </a:lnSpc>
              <a:buNone/>
            </a:pPr>
            <a:r>
              <a:rPr lang="zh-CN" altLang="en-US" dirty="0">
                <a:latin typeface="+mj-ea"/>
                <a:ea typeface="+mj-ea"/>
              </a:rPr>
              <a:t>用户往售货机每塞一个硬币，售货机都要显示当前该客户已经投了多少钱。当用户投的钱够买某一款饮料时，代表这款饮料的按钮的灯就会亮。如果那个用户按了这个按钮，售货机就放一罐饮料到出口，然后找零钱给他。</a:t>
            </a:r>
          </a:p>
        </p:txBody>
      </p:sp>
      <p:grpSp>
        <p:nvGrpSpPr>
          <p:cNvPr id="6" name="StickyNote">
            <a:extLst>
              <a:ext uri="{FF2B5EF4-FFF2-40B4-BE49-F238E27FC236}">
                <a16:creationId xmlns:a16="http://schemas.microsoft.com/office/drawing/2014/main" id="{11C78FC3-A775-462D-94DC-72EAF640EEE2}"/>
              </a:ext>
            </a:extLst>
          </p:cNvPr>
          <p:cNvGrpSpPr/>
          <p:nvPr>
            <p:custDataLst>
              <p:custData r:id="rId1"/>
            </p:custDataLst>
          </p:nvPr>
        </p:nvGrpSpPr>
        <p:grpSpPr>
          <a:xfrm>
            <a:off x="988333" y="4212771"/>
            <a:ext cx="2914196" cy="2574472"/>
            <a:chOff x="3886199" y="2595699"/>
            <a:chExt cx="2437392" cy="2303912"/>
          </a:xfrm>
        </p:grpSpPr>
        <p:sp>
          <p:nvSpPr>
            <p:cNvPr id="8" name="Content">
              <a:extLst>
                <a:ext uri="{FF2B5EF4-FFF2-40B4-BE49-F238E27FC236}">
                  <a16:creationId xmlns:a16="http://schemas.microsoft.com/office/drawing/2014/main" id="{64F9DA7A-E8CD-4091-AA24-C215CCE80A5C}"/>
                </a:ext>
              </a:extLst>
            </p:cNvPr>
            <p:cNvSpPr/>
            <p:nvPr/>
          </p:nvSpPr>
          <p:spPr>
            <a:xfrm>
              <a:off x="3886199" y="2743201"/>
              <a:ext cx="2437392" cy="2156410"/>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fontScale="92500" lnSpcReduction="20000"/>
            </a:bodyPr>
            <a:lstStyle/>
            <a:p>
              <a:pPr>
                <a:buNone/>
              </a:pPr>
              <a:endParaRPr lang="en-US" altLang="zh-CN" sz="1200" dirty="0">
                <a:solidFill>
                  <a:sysClr val="windowText" lastClr="000000"/>
                </a:solidFill>
                <a:latin typeface="+mj-ea"/>
                <a:ea typeface="+mj-ea"/>
                <a:cs typeface="Segoe UI" pitchFamily="34" charset="0"/>
              </a:endParaRPr>
            </a:p>
            <a:p>
              <a:pPr marL="228600" indent="-228600">
                <a:lnSpc>
                  <a:spcPct val="150000"/>
                </a:lnSpc>
                <a:buFont typeface="+mj-lt"/>
                <a:buAutoNum type="arabicPeriod"/>
              </a:pPr>
              <a:r>
                <a:rPr lang="zh-CN" altLang="en-US" sz="1400" dirty="0">
                  <a:solidFill>
                    <a:sysClr val="windowText" lastClr="000000"/>
                  </a:solidFill>
                  <a:latin typeface="+mj-ea"/>
                  <a:ea typeface="+mj-ea"/>
                  <a:cs typeface="Segoe UI" pitchFamily="34" charset="0"/>
                </a:rPr>
                <a:t>用户投入一些钱。</a:t>
              </a:r>
            </a:p>
            <a:p>
              <a:pPr marL="228600" indent="-228600">
                <a:lnSpc>
                  <a:spcPct val="150000"/>
                </a:lnSpc>
                <a:buFont typeface="+mj-lt"/>
                <a:buAutoNum type="arabicPeriod"/>
              </a:pPr>
              <a:r>
                <a:rPr lang="zh-CN" altLang="en-US" sz="1400" dirty="0">
                  <a:solidFill>
                    <a:sysClr val="windowText" lastClr="000000"/>
                  </a:solidFill>
                  <a:latin typeface="+mj-ea"/>
                  <a:ea typeface="+mj-ea"/>
                  <a:cs typeface="Segoe UI" pitchFamily="34" charset="0"/>
                </a:rPr>
                <a:t>售货机显示用户已经投了多少钱。</a:t>
              </a:r>
            </a:p>
            <a:p>
              <a:pPr marL="228600" indent="-228600">
                <a:lnSpc>
                  <a:spcPct val="150000"/>
                </a:lnSpc>
                <a:buFont typeface="+mj-lt"/>
                <a:buAutoNum type="arabicPeriod"/>
              </a:pPr>
              <a:r>
                <a:rPr lang="zh-CN" altLang="en-US" sz="1400" dirty="0">
                  <a:solidFill>
                    <a:sysClr val="windowText" lastClr="000000"/>
                  </a:solidFill>
                  <a:latin typeface="+mj-ea"/>
                  <a:ea typeface="+mj-ea"/>
                  <a:cs typeface="Segoe UI" pitchFamily="34" charset="0"/>
                </a:rPr>
                <a:t>如果投入的钱足够买某种饮料，这种饮料对应的按钮的灯就会亮。</a:t>
              </a:r>
            </a:p>
            <a:p>
              <a:pPr marL="228600" indent="-228600">
                <a:lnSpc>
                  <a:spcPct val="150000"/>
                </a:lnSpc>
                <a:buFont typeface="+mj-lt"/>
                <a:buAutoNum type="arabicPeriod"/>
              </a:pPr>
              <a:r>
                <a:rPr lang="zh-CN" altLang="en-US" sz="1400" dirty="0">
                  <a:solidFill>
                    <a:sysClr val="windowText" lastClr="000000"/>
                  </a:solidFill>
                  <a:latin typeface="+mj-ea"/>
                  <a:ea typeface="+mj-ea"/>
                  <a:cs typeface="Segoe UI" pitchFamily="34" charset="0"/>
                </a:rPr>
                <a:t>用户按了某个亮了的按钮。</a:t>
              </a:r>
            </a:p>
            <a:p>
              <a:pPr marL="228600" indent="-228600">
                <a:lnSpc>
                  <a:spcPct val="150000"/>
                </a:lnSpc>
                <a:buFont typeface="+mj-lt"/>
                <a:buAutoNum type="arabicPeriod"/>
              </a:pPr>
              <a:r>
                <a:rPr lang="zh-CN" altLang="en-US" sz="1400" dirty="0">
                  <a:solidFill>
                    <a:sysClr val="windowText" lastClr="000000"/>
                  </a:solidFill>
                  <a:latin typeface="+mj-ea"/>
                  <a:ea typeface="+mj-ea"/>
                  <a:cs typeface="Segoe UI" pitchFamily="34" charset="0"/>
                </a:rPr>
                <a:t>售货机卖出一罐饮料给他。</a:t>
              </a:r>
            </a:p>
            <a:p>
              <a:pPr marL="228600" indent="-228600">
                <a:lnSpc>
                  <a:spcPct val="150000"/>
                </a:lnSpc>
                <a:buFont typeface="+mj-lt"/>
                <a:buAutoNum type="arabicPeriod"/>
              </a:pPr>
              <a:r>
                <a:rPr lang="zh-CN" altLang="en-US" sz="1400" dirty="0">
                  <a:solidFill>
                    <a:sysClr val="windowText" lastClr="000000"/>
                  </a:solidFill>
                  <a:latin typeface="+mj-ea"/>
                  <a:ea typeface="+mj-ea"/>
                  <a:cs typeface="Segoe UI" pitchFamily="34" charset="0"/>
                </a:rPr>
                <a:t>售货机找零钱给他。</a:t>
              </a:r>
              <a:endParaRPr lang="en-US" sz="1400" dirty="0">
                <a:solidFill>
                  <a:sysClr val="windowText" lastClr="000000"/>
                </a:solidFill>
                <a:latin typeface="+mj-ea"/>
                <a:ea typeface="+mj-ea"/>
                <a:cs typeface="Segoe UI" pitchFamily="34" charset="0"/>
              </a:endParaRPr>
            </a:p>
          </p:txBody>
        </p:sp>
        <p:sp>
          <p:nvSpPr>
            <p:cNvPr id="9" name="Tape">
              <a:extLst>
                <a:ext uri="{FF2B5EF4-FFF2-40B4-BE49-F238E27FC236}">
                  <a16:creationId xmlns:a16="http://schemas.microsoft.com/office/drawing/2014/main" id="{AAF59EDC-57EB-4E57-8DD2-3A8BB7D9A5C0}"/>
                </a:ext>
              </a:extLst>
            </p:cNvPr>
            <p:cNvSpPr/>
            <p:nvPr/>
          </p:nvSpPr>
          <p:spPr>
            <a:xfrm>
              <a:off x="4619242" y="2595699"/>
              <a:ext cx="971307" cy="295001"/>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r>
                <a:rPr lang="zh-CN" altLang="en-US" sz="1600" b="1" kern="0" dirty="0">
                  <a:solidFill>
                    <a:schemeClr val="tx1"/>
                  </a:solidFill>
                  <a:latin typeface="+mj-ea"/>
                  <a:ea typeface="+mj-ea"/>
                </a:rPr>
                <a:t>卖饮料</a:t>
              </a:r>
              <a:endParaRPr kumimoji="0" lang="en-US" sz="1600" b="1" i="0" u="none" strike="noStrike" kern="0" cap="none" spc="0" normalizeH="0" baseline="0" noProof="0" dirty="0">
                <a:ln>
                  <a:noFill/>
                </a:ln>
                <a:solidFill>
                  <a:schemeClr val="tx1"/>
                </a:solidFill>
                <a:effectLst/>
                <a:uLnTx/>
                <a:uFillTx/>
                <a:latin typeface="+mj-ea"/>
                <a:ea typeface="+mj-ea"/>
                <a:cs typeface="+mn-cs"/>
              </a:endParaRPr>
            </a:p>
          </p:txBody>
        </p:sp>
      </p:grpSp>
      <p:cxnSp>
        <p:nvCxnSpPr>
          <p:cNvPr id="10" name="直接连接符 9">
            <a:extLst>
              <a:ext uri="{FF2B5EF4-FFF2-40B4-BE49-F238E27FC236}">
                <a16:creationId xmlns:a16="http://schemas.microsoft.com/office/drawing/2014/main" id="{58E47A3F-1D75-4E11-A50A-938B1BD38BF5}"/>
              </a:ext>
            </a:extLst>
          </p:cNvPr>
          <p:cNvCxnSpPr>
            <a:cxnSpLocks/>
          </p:cNvCxnSpPr>
          <p:nvPr/>
        </p:nvCxnSpPr>
        <p:spPr>
          <a:xfrm>
            <a:off x="988333" y="1039212"/>
            <a:ext cx="10626724" cy="0"/>
          </a:xfrm>
          <a:prstGeom prst="line">
            <a:avLst/>
          </a:prstGeom>
          <a:ln w="12700">
            <a:solidFill>
              <a:srgbClr val="000000"/>
            </a:solidFill>
            <a:headEnd type="oval"/>
            <a:tailEnd w="lg" len="lg"/>
          </a:ln>
        </p:spPr>
        <p:style>
          <a:lnRef idx="1">
            <a:schemeClr val="accent1"/>
          </a:lnRef>
          <a:fillRef idx="0">
            <a:schemeClr val="accent1"/>
          </a:fillRef>
          <a:effectRef idx="0">
            <a:schemeClr val="accent1"/>
          </a:effectRef>
          <a:fontRef idx="minor">
            <a:schemeClr val="tx1"/>
          </a:fontRef>
        </p:style>
      </p:cxnSp>
      <p:sp>
        <p:nvSpPr>
          <p:cNvPr id="11" name="文本框 7">
            <a:extLst>
              <a:ext uri="{FF2B5EF4-FFF2-40B4-BE49-F238E27FC236}">
                <a16:creationId xmlns:a16="http://schemas.microsoft.com/office/drawing/2014/main" id="{6A3A4288-D77E-441D-9643-46CAD40DE2B6}"/>
              </a:ext>
            </a:extLst>
          </p:cNvPr>
          <p:cNvSpPr txBox="1">
            <a:spLocks noChangeArrowheads="1"/>
          </p:cNvSpPr>
          <p:nvPr/>
        </p:nvSpPr>
        <p:spPr bwMode="auto">
          <a:xfrm>
            <a:off x="988333" y="580305"/>
            <a:ext cx="1210588" cy="400110"/>
          </a:xfrm>
          <a:prstGeom prst="rect">
            <a:avLst/>
          </a:prstGeom>
          <a:noFill/>
          <a:ln w="9525">
            <a:noFill/>
            <a:miter lim="800000"/>
            <a:headEnd/>
            <a:tailEnd/>
          </a:ln>
        </p:spPr>
        <p:txBody>
          <a:bodyPr wrap="none">
            <a:spAutoFit/>
          </a:bodyPr>
          <a:lstStyle/>
          <a:p>
            <a:pPr eaLnBrk="0" hangingPunct="0">
              <a:spcBef>
                <a:spcPct val="20000"/>
              </a:spcBef>
              <a:buFont typeface="Wingdings" pitchFamily="2" charset="2"/>
              <a:buNone/>
            </a:pPr>
            <a:r>
              <a:rPr lang="zh-CN" altLang="en-US" sz="2000" b="1" dirty="0">
                <a:latin typeface="微软雅黑" pitchFamily="34" charset="-122"/>
                <a:ea typeface="微软雅黑" pitchFamily="34" charset="-122"/>
              </a:rPr>
              <a:t>项目范围</a:t>
            </a:r>
          </a:p>
        </p:txBody>
      </p:sp>
      <p:cxnSp>
        <p:nvCxnSpPr>
          <p:cNvPr id="14" name="直接连接符 13">
            <a:extLst>
              <a:ext uri="{FF2B5EF4-FFF2-40B4-BE49-F238E27FC236}">
                <a16:creationId xmlns:a16="http://schemas.microsoft.com/office/drawing/2014/main" id="{14238A9D-19F9-48D9-AD13-DD8647879617}"/>
              </a:ext>
            </a:extLst>
          </p:cNvPr>
          <p:cNvCxnSpPr>
            <a:cxnSpLocks/>
          </p:cNvCxnSpPr>
          <p:nvPr/>
        </p:nvCxnSpPr>
        <p:spPr>
          <a:xfrm flipV="1">
            <a:off x="988333" y="2108810"/>
            <a:ext cx="10724696" cy="10378"/>
          </a:xfrm>
          <a:prstGeom prst="line">
            <a:avLst/>
          </a:prstGeom>
          <a:ln w="12700">
            <a:solidFill>
              <a:srgbClr val="000000"/>
            </a:solidFill>
            <a:headEnd type="oval"/>
            <a:tailEnd w="lg" len="lg"/>
          </a:ln>
        </p:spPr>
        <p:style>
          <a:lnRef idx="1">
            <a:schemeClr val="accent1"/>
          </a:lnRef>
          <a:fillRef idx="0">
            <a:schemeClr val="accent1"/>
          </a:fillRef>
          <a:effectRef idx="0">
            <a:schemeClr val="accent1"/>
          </a:effectRef>
          <a:fontRef idx="minor">
            <a:schemeClr val="tx1"/>
          </a:fontRef>
        </p:style>
      </p:cxnSp>
      <p:sp>
        <p:nvSpPr>
          <p:cNvPr id="15" name="文本框 7">
            <a:extLst>
              <a:ext uri="{FF2B5EF4-FFF2-40B4-BE49-F238E27FC236}">
                <a16:creationId xmlns:a16="http://schemas.microsoft.com/office/drawing/2014/main" id="{59878FD4-1EEA-478C-A07C-3FAF64469610}"/>
              </a:ext>
            </a:extLst>
          </p:cNvPr>
          <p:cNvSpPr txBox="1">
            <a:spLocks noChangeArrowheads="1"/>
          </p:cNvSpPr>
          <p:nvPr/>
        </p:nvSpPr>
        <p:spPr bwMode="auto">
          <a:xfrm>
            <a:off x="988333" y="1660280"/>
            <a:ext cx="1210588" cy="400110"/>
          </a:xfrm>
          <a:prstGeom prst="rect">
            <a:avLst/>
          </a:prstGeom>
          <a:noFill/>
          <a:ln w="9525">
            <a:noFill/>
            <a:miter lim="800000"/>
            <a:headEnd/>
            <a:tailEnd/>
          </a:ln>
        </p:spPr>
        <p:txBody>
          <a:bodyPr wrap="none">
            <a:spAutoFit/>
          </a:bodyPr>
          <a:lstStyle/>
          <a:p>
            <a:pPr eaLnBrk="0" hangingPunct="0">
              <a:spcBef>
                <a:spcPct val="20000"/>
              </a:spcBef>
              <a:buFont typeface="Wingdings" pitchFamily="2" charset="2"/>
              <a:buNone/>
            </a:pPr>
            <a:r>
              <a:rPr lang="zh-CN" altLang="en-US" sz="2000" b="1" dirty="0">
                <a:latin typeface="微软雅黑" pitchFamily="34" charset="-122"/>
                <a:ea typeface="微软雅黑" pitchFamily="34" charset="-122"/>
              </a:rPr>
              <a:t>原始需求</a:t>
            </a:r>
          </a:p>
        </p:txBody>
      </p:sp>
      <p:cxnSp>
        <p:nvCxnSpPr>
          <p:cNvPr id="16" name="直接连接符 15">
            <a:extLst>
              <a:ext uri="{FF2B5EF4-FFF2-40B4-BE49-F238E27FC236}">
                <a16:creationId xmlns:a16="http://schemas.microsoft.com/office/drawing/2014/main" id="{B19B1872-DC4E-465A-ABA3-D73ADD4C4963}"/>
              </a:ext>
            </a:extLst>
          </p:cNvPr>
          <p:cNvCxnSpPr>
            <a:cxnSpLocks/>
          </p:cNvCxnSpPr>
          <p:nvPr/>
        </p:nvCxnSpPr>
        <p:spPr>
          <a:xfrm>
            <a:off x="988333" y="4089056"/>
            <a:ext cx="3131910" cy="0"/>
          </a:xfrm>
          <a:prstGeom prst="line">
            <a:avLst/>
          </a:prstGeom>
          <a:ln w="12700">
            <a:solidFill>
              <a:srgbClr val="000000"/>
            </a:solidFill>
            <a:headEnd type="oval"/>
            <a:tailEnd w="lg" len="lg"/>
          </a:ln>
        </p:spPr>
        <p:style>
          <a:lnRef idx="1">
            <a:schemeClr val="accent1"/>
          </a:lnRef>
          <a:fillRef idx="0">
            <a:schemeClr val="accent1"/>
          </a:fillRef>
          <a:effectRef idx="0">
            <a:schemeClr val="accent1"/>
          </a:effectRef>
          <a:fontRef idx="minor">
            <a:schemeClr val="tx1"/>
          </a:fontRef>
        </p:style>
      </p:cxnSp>
      <p:sp>
        <p:nvSpPr>
          <p:cNvPr id="17" name="文本框 7">
            <a:extLst>
              <a:ext uri="{FF2B5EF4-FFF2-40B4-BE49-F238E27FC236}">
                <a16:creationId xmlns:a16="http://schemas.microsoft.com/office/drawing/2014/main" id="{92DBA526-F205-4C0D-A41A-73235658AA51}"/>
              </a:ext>
            </a:extLst>
          </p:cNvPr>
          <p:cNvSpPr txBox="1">
            <a:spLocks noChangeArrowheads="1"/>
          </p:cNvSpPr>
          <p:nvPr/>
        </p:nvSpPr>
        <p:spPr bwMode="auto">
          <a:xfrm>
            <a:off x="988333" y="3630149"/>
            <a:ext cx="1210588" cy="400110"/>
          </a:xfrm>
          <a:prstGeom prst="rect">
            <a:avLst/>
          </a:prstGeom>
          <a:noFill/>
          <a:ln w="9525">
            <a:noFill/>
            <a:miter lim="800000"/>
            <a:headEnd/>
            <a:tailEnd/>
          </a:ln>
        </p:spPr>
        <p:txBody>
          <a:bodyPr wrap="none">
            <a:spAutoFit/>
          </a:bodyPr>
          <a:lstStyle/>
          <a:p>
            <a:pPr eaLnBrk="0" hangingPunct="0">
              <a:spcBef>
                <a:spcPct val="20000"/>
              </a:spcBef>
              <a:buFont typeface="Wingdings" pitchFamily="2" charset="2"/>
              <a:buNone/>
            </a:pPr>
            <a:r>
              <a:rPr lang="zh-CN" altLang="en-US" sz="2000" b="1" dirty="0">
                <a:latin typeface="微软雅黑" pitchFamily="34" charset="-122"/>
                <a:ea typeface="微软雅黑" pitchFamily="34" charset="-122"/>
              </a:rPr>
              <a:t>需求整理</a:t>
            </a:r>
          </a:p>
        </p:txBody>
      </p:sp>
      <p:cxnSp>
        <p:nvCxnSpPr>
          <p:cNvPr id="24" name="直接连接符 23">
            <a:extLst>
              <a:ext uri="{FF2B5EF4-FFF2-40B4-BE49-F238E27FC236}">
                <a16:creationId xmlns:a16="http://schemas.microsoft.com/office/drawing/2014/main" id="{1F88E0ED-34D4-492A-A8BB-7B543A0C3819}"/>
              </a:ext>
            </a:extLst>
          </p:cNvPr>
          <p:cNvCxnSpPr>
            <a:cxnSpLocks/>
          </p:cNvCxnSpPr>
          <p:nvPr/>
        </p:nvCxnSpPr>
        <p:spPr>
          <a:xfrm>
            <a:off x="4580618" y="4081494"/>
            <a:ext cx="7034439" cy="0"/>
          </a:xfrm>
          <a:prstGeom prst="line">
            <a:avLst/>
          </a:prstGeom>
          <a:ln w="12700">
            <a:solidFill>
              <a:srgbClr val="000000"/>
            </a:solidFill>
            <a:headEnd type="oval"/>
            <a:tailEnd w="lg" len="lg"/>
          </a:ln>
        </p:spPr>
        <p:style>
          <a:lnRef idx="1">
            <a:schemeClr val="accent1"/>
          </a:lnRef>
          <a:fillRef idx="0">
            <a:schemeClr val="accent1"/>
          </a:fillRef>
          <a:effectRef idx="0">
            <a:schemeClr val="accent1"/>
          </a:effectRef>
          <a:fontRef idx="minor">
            <a:schemeClr val="tx1"/>
          </a:fontRef>
        </p:style>
      </p:cxnSp>
      <p:sp>
        <p:nvSpPr>
          <p:cNvPr id="25" name="文本框 7">
            <a:extLst>
              <a:ext uri="{FF2B5EF4-FFF2-40B4-BE49-F238E27FC236}">
                <a16:creationId xmlns:a16="http://schemas.microsoft.com/office/drawing/2014/main" id="{82D5D237-CF1B-4A1D-89E5-BB327502A802}"/>
              </a:ext>
            </a:extLst>
          </p:cNvPr>
          <p:cNvSpPr txBox="1">
            <a:spLocks noChangeArrowheads="1"/>
          </p:cNvSpPr>
          <p:nvPr/>
        </p:nvSpPr>
        <p:spPr bwMode="auto">
          <a:xfrm>
            <a:off x="4580618" y="3622587"/>
            <a:ext cx="1210588" cy="400110"/>
          </a:xfrm>
          <a:prstGeom prst="rect">
            <a:avLst/>
          </a:prstGeom>
          <a:noFill/>
          <a:ln w="9525">
            <a:noFill/>
            <a:miter lim="800000"/>
            <a:headEnd/>
            <a:tailEnd/>
          </a:ln>
        </p:spPr>
        <p:txBody>
          <a:bodyPr wrap="none">
            <a:spAutoFit/>
          </a:bodyPr>
          <a:lstStyle/>
          <a:p>
            <a:pPr eaLnBrk="0" hangingPunct="0">
              <a:spcBef>
                <a:spcPct val="20000"/>
              </a:spcBef>
              <a:buFont typeface="Wingdings" pitchFamily="2" charset="2"/>
              <a:buNone/>
            </a:pPr>
            <a:r>
              <a:rPr lang="zh-CN" altLang="en-US" sz="2000" b="1" dirty="0">
                <a:latin typeface="微软雅黑" pitchFamily="34" charset="-122"/>
                <a:ea typeface="微软雅黑" pitchFamily="34" charset="-122"/>
              </a:rPr>
              <a:t>需求整理</a:t>
            </a:r>
          </a:p>
        </p:txBody>
      </p:sp>
      <p:sp>
        <p:nvSpPr>
          <p:cNvPr id="26" name="矩形 25">
            <a:extLst>
              <a:ext uri="{FF2B5EF4-FFF2-40B4-BE49-F238E27FC236}">
                <a16:creationId xmlns:a16="http://schemas.microsoft.com/office/drawing/2014/main" id="{C36CA661-1B0C-411A-8F1C-47C1455F7D3E}"/>
              </a:ext>
            </a:extLst>
          </p:cNvPr>
          <p:cNvSpPr/>
          <p:nvPr/>
        </p:nvSpPr>
        <p:spPr>
          <a:xfrm>
            <a:off x="4580618" y="4197645"/>
            <a:ext cx="7340471" cy="2391424"/>
          </a:xfrm>
          <a:prstGeom prst="rect">
            <a:avLst/>
          </a:prstGeom>
        </p:spPr>
        <p:txBody>
          <a:bodyPr wrap="none">
            <a:spAutoFit/>
          </a:bodyPr>
          <a:lstStyle/>
          <a:p>
            <a:pPr>
              <a:lnSpc>
                <a:spcPct val="150000"/>
              </a:lnSpc>
              <a:buNone/>
            </a:pPr>
            <a:r>
              <a:rPr lang="zh-CN" altLang="en-US" dirty="0">
                <a:latin typeface="+mj-ea"/>
                <a:ea typeface="+mj-ea"/>
              </a:rPr>
              <a:t>作为消费者，我想通过投币的方式向售货机购买想喝的饮料。</a:t>
            </a:r>
            <a:endParaRPr lang="en-US" altLang="zh-CN" dirty="0">
              <a:latin typeface="+mj-ea"/>
              <a:ea typeface="+mj-ea"/>
            </a:endParaRPr>
          </a:p>
          <a:p>
            <a:pPr>
              <a:lnSpc>
                <a:spcPct val="150000"/>
              </a:lnSpc>
              <a:buNone/>
            </a:pPr>
            <a:r>
              <a:rPr lang="zh-CN" altLang="en-US" dirty="0">
                <a:latin typeface="+mj-ea"/>
                <a:ea typeface="+mj-ea"/>
              </a:rPr>
              <a:t>作为售货机，可以接收消费者的投币和他们的选择，并提供饮料。</a:t>
            </a:r>
            <a:endParaRPr lang="en-US" altLang="zh-CN" dirty="0">
              <a:latin typeface="+mj-ea"/>
              <a:ea typeface="+mj-ea"/>
            </a:endParaRPr>
          </a:p>
          <a:p>
            <a:pPr>
              <a:lnSpc>
                <a:spcPct val="150000"/>
              </a:lnSpc>
              <a:buNone/>
            </a:pPr>
            <a:r>
              <a:rPr lang="zh-CN" altLang="en-US" dirty="0">
                <a:latin typeface="+mj-ea"/>
                <a:ea typeface="+mj-ea"/>
              </a:rPr>
              <a:t>作为配货员，需要随时知道所管理的售货机的库存状态，以便补货。</a:t>
            </a:r>
            <a:endParaRPr lang="en-US" altLang="zh-CN" dirty="0">
              <a:latin typeface="+mj-ea"/>
              <a:ea typeface="+mj-ea"/>
            </a:endParaRPr>
          </a:p>
          <a:p>
            <a:pPr>
              <a:lnSpc>
                <a:spcPct val="150000"/>
              </a:lnSpc>
              <a:buNone/>
            </a:pPr>
            <a:r>
              <a:rPr lang="zh-CN" altLang="en-US" dirty="0">
                <a:latin typeface="+mj-ea"/>
                <a:ea typeface="+mj-ea"/>
              </a:rPr>
              <a:t>作为经理，需要掌握每个管理区域售货机的销售情况，以便报告上级。</a:t>
            </a:r>
            <a:endParaRPr lang="en-US" altLang="zh-CN" dirty="0">
              <a:latin typeface="+mj-ea"/>
              <a:ea typeface="+mj-ea"/>
            </a:endParaRPr>
          </a:p>
          <a:p>
            <a:pPr>
              <a:lnSpc>
                <a:spcPct val="150000"/>
              </a:lnSpc>
              <a:buNone/>
            </a:pPr>
            <a:r>
              <a:rPr lang="zh-CN" altLang="en-US" dirty="0">
                <a:latin typeface="+mj-ea"/>
                <a:ea typeface="+mj-ea"/>
              </a:rPr>
              <a:t>作为老板，</a:t>
            </a:r>
            <a:r>
              <a:rPr lang="en-US" altLang="zh-CN" dirty="0">
                <a:latin typeface="+mj-ea"/>
                <a:ea typeface="+mj-ea"/>
              </a:rPr>
              <a:t>…</a:t>
            </a:r>
            <a:endParaRPr lang="zh-CN" altLang="en-US" dirty="0">
              <a:latin typeface="+mj-ea"/>
              <a:ea typeface="+mj-ea"/>
            </a:endParaRPr>
          </a:p>
        </p:txBody>
      </p:sp>
    </p:spTree>
    <p:extLst>
      <p:ext uri="{BB962C8B-B14F-4D97-AF65-F5344CB8AC3E}">
        <p14:creationId xmlns:p14="http://schemas.microsoft.com/office/powerpoint/2010/main" val="4264441482"/>
      </p:ext>
    </p:extLst>
  </p:cSld>
  <p:clrMapOvr>
    <a:masterClrMapping/>
  </p:clrMapOvr>
  <p:transition>
    <p:fade/>
  </p:transition>
</p:sld>
</file>

<file path=ppt/theme/theme1.xml><?xml version="1.0" encoding="utf-8"?>
<a:theme xmlns:a="http://schemas.openxmlformats.org/drawingml/2006/main" name="1. 项目和软件项目导论">
  <a:themeElements>
    <a:clrScheme name="1-00534_SarahHowell 1">
      <a:dk1>
        <a:srgbClr val="000000"/>
      </a:dk1>
      <a:lt1>
        <a:srgbClr val="FFFFFF"/>
      </a:lt1>
      <a:dk2>
        <a:srgbClr val="00478E"/>
      </a:dk2>
      <a:lt2>
        <a:srgbClr val="FFCC29"/>
      </a:lt2>
      <a:accent1>
        <a:srgbClr val="FCEB98"/>
      </a:accent1>
      <a:accent2>
        <a:srgbClr val="FA7438"/>
      </a:accent2>
      <a:accent3>
        <a:srgbClr val="AAB1C6"/>
      </a:accent3>
      <a:accent4>
        <a:srgbClr val="DADADA"/>
      </a:accent4>
      <a:accent5>
        <a:srgbClr val="FDF3CA"/>
      </a:accent5>
      <a:accent6>
        <a:srgbClr val="E36832"/>
      </a:accent6>
      <a:hlink>
        <a:srgbClr val="66CC66"/>
      </a:hlink>
      <a:folHlink>
        <a:srgbClr val="6699FF"/>
      </a:folHlink>
    </a:clrScheme>
    <a:fontScheme name="1-00534_SarahHowel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xfrm>
          <a:off x="0" y="0"/>
          <a:ext cx="1" cy="1"/>
        </a:xfrm>
        <a:custGeom>
          <a:avLst/>
          <a:gdLst/>
          <a:ahLst/>
          <a:cxnLst/>
          <a:rect l="0" t="0" r="0" b="0"/>
          <a:pathLst/>
        </a:cu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12700" cap="flat" cmpd="sng" algn="ctr">
          <a:solidFill>
            <a:schemeClr val="folHlink"/>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solidFill>
              <a:schemeClr val="tx1"/>
            </a:solidFill>
            <a:effectLst>
              <a:outerShdw blurRad="38100" dist="38100" dir="2700000" algn="tl">
                <a:srgbClr val="000000">
                  <a:alpha val="43137"/>
                </a:srgbClr>
              </a:outerShdw>
            </a:effectLst>
            <a:latin typeface="Segoe Semibold" pitchFamily="34" charset="0"/>
          </a:defRPr>
        </a:defPPr>
      </a:lstStyle>
    </a:spDef>
    <a:lnDef>
      <a:spPr bwMode="auto">
        <a:xfrm>
          <a:off x="0" y="0"/>
          <a:ext cx="1" cy="1"/>
        </a:xfrm>
        <a:custGeom>
          <a:avLst/>
          <a:gdLst/>
          <a:ahLst/>
          <a:cxnLst/>
          <a:rect l="0" t="0" r="0" b="0"/>
          <a:pathLst/>
        </a:cu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12700" cap="flat" cmpd="sng" algn="ctr">
          <a:solidFill>
            <a:schemeClr val="folHlink"/>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solidFill>
              <a:schemeClr val="tx1"/>
            </a:solidFill>
            <a:effectLst>
              <a:outerShdw blurRad="38100" dist="38100" dir="2700000" algn="tl">
                <a:srgbClr val="000000">
                  <a:alpha val="43137"/>
                </a:srgbClr>
              </a:outerShdw>
            </a:effectLst>
            <a:latin typeface="Segoe Semibold" pitchFamily="34" charset="0"/>
          </a:defRPr>
        </a:defPPr>
      </a:lstStyle>
    </a:lnDef>
  </a:objectDefaults>
  <a:extraClrSchemeLst>
    <a:extraClrScheme>
      <a:clrScheme name="1-00534_SarahHowell 1">
        <a:dk1>
          <a:srgbClr val="000000"/>
        </a:dk1>
        <a:lt1>
          <a:srgbClr val="FFFFFF"/>
        </a:lt1>
        <a:dk2>
          <a:srgbClr val="00478E"/>
        </a:dk2>
        <a:lt2>
          <a:srgbClr val="FFCC29"/>
        </a:lt2>
        <a:accent1>
          <a:srgbClr val="FCEB98"/>
        </a:accent1>
        <a:accent2>
          <a:srgbClr val="FA7438"/>
        </a:accent2>
        <a:accent3>
          <a:srgbClr val="AAB1C6"/>
        </a:accent3>
        <a:accent4>
          <a:srgbClr val="DADADA"/>
        </a:accent4>
        <a:accent5>
          <a:srgbClr val="FDF3CA"/>
        </a:accent5>
        <a:accent6>
          <a:srgbClr val="E36832"/>
        </a:accent6>
        <a:hlink>
          <a:srgbClr val="66CC66"/>
        </a:hlink>
        <a:folHlink>
          <a:srgbClr val="6699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sample_dark">
  <a:themeElements>
    <a:clrScheme name="5_sample_dark 2">
      <a:dk1>
        <a:srgbClr val="969696"/>
      </a:dk1>
      <a:lt1>
        <a:srgbClr val="FFFFFF"/>
      </a:lt1>
      <a:dk2>
        <a:srgbClr val="003399"/>
      </a:dk2>
      <a:lt2>
        <a:srgbClr val="85D9F7"/>
      </a:lt2>
      <a:accent1>
        <a:srgbClr val="5AB14B"/>
      </a:accent1>
      <a:accent2>
        <a:srgbClr val="2F7ADF"/>
      </a:accent2>
      <a:accent3>
        <a:srgbClr val="AAADCA"/>
      </a:accent3>
      <a:accent4>
        <a:srgbClr val="DADADA"/>
      </a:accent4>
      <a:accent5>
        <a:srgbClr val="B5D5B1"/>
      </a:accent5>
      <a:accent6>
        <a:srgbClr val="2A6ECA"/>
      </a:accent6>
      <a:hlink>
        <a:srgbClr val="8A52C8"/>
      </a:hlink>
      <a:folHlink>
        <a:srgbClr val="C48352"/>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sample_dark 1">
        <a:dk1>
          <a:srgbClr val="969696"/>
        </a:dk1>
        <a:lt1>
          <a:srgbClr val="FFFFFF"/>
        </a:lt1>
        <a:dk2>
          <a:srgbClr val="005E5C"/>
        </a:dk2>
        <a:lt2>
          <a:srgbClr val="DAEEA2"/>
        </a:lt2>
        <a:accent1>
          <a:srgbClr val="238FD9"/>
        </a:accent1>
        <a:accent2>
          <a:srgbClr val="43A98E"/>
        </a:accent2>
        <a:accent3>
          <a:srgbClr val="AAB6B5"/>
        </a:accent3>
        <a:accent4>
          <a:srgbClr val="DADADA"/>
        </a:accent4>
        <a:accent5>
          <a:srgbClr val="ACC6E9"/>
        </a:accent5>
        <a:accent6>
          <a:srgbClr val="3C9980"/>
        </a:accent6>
        <a:hlink>
          <a:srgbClr val="D8A642"/>
        </a:hlink>
        <a:folHlink>
          <a:srgbClr val="B3703D"/>
        </a:folHlink>
      </a:clrScheme>
      <a:clrMap bg1="dk2" tx1="lt1" bg2="dk1" tx2="lt2" accent1="accent1" accent2="accent2" accent3="accent3" accent4="accent4" accent5="accent5" accent6="accent6" hlink="hlink" folHlink="folHlink"/>
    </a:extraClrScheme>
    <a:extraClrScheme>
      <a:clrScheme name="5_sample_dark 2">
        <a:dk1>
          <a:srgbClr val="969696"/>
        </a:dk1>
        <a:lt1>
          <a:srgbClr val="FFFFFF"/>
        </a:lt1>
        <a:dk2>
          <a:srgbClr val="003399"/>
        </a:dk2>
        <a:lt2>
          <a:srgbClr val="85D9F7"/>
        </a:lt2>
        <a:accent1>
          <a:srgbClr val="5AB14B"/>
        </a:accent1>
        <a:accent2>
          <a:srgbClr val="2F7ADF"/>
        </a:accent2>
        <a:accent3>
          <a:srgbClr val="AAADCA"/>
        </a:accent3>
        <a:accent4>
          <a:srgbClr val="DADADA"/>
        </a:accent4>
        <a:accent5>
          <a:srgbClr val="B5D5B1"/>
        </a:accent5>
        <a:accent6>
          <a:srgbClr val="2A6ECA"/>
        </a:accent6>
        <a:hlink>
          <a:srgbClr val="8A52C8"/>
        </a:hlink>
        <a:folHlink>
          <a:srgbClr val="C48352"/>
        </a:folHlink>
      </a:clrScheme>
      <a:clrMap bg1="dk2" tx1="lt1" bg2="dk1" tx2="lt2" accent1="accent1" accent2="accent2" accent3="accent3" accent4="accent4" accent5="accent5" accent6="accent6" hlink="hlink" folHlink="folHlink"/>
    </a:extraClrScheme>
    <a:extraClrScheme>
      <a:clrScheme name="5_sample_dark 3">
        <a:dk1>
          <a:srgbClr val="969696"/>
        </a:dk1>
        <a:lt1>
          <a:srgbClr val="FFFFFF"/>
        </a:lt1>
        <a:dk2>
          <a:srgbClr val="331A82"/>
        </a:dk2>
        <a:lt2>
          <a:srgbClr val="CFB5F5"/>
        </a:lt2>
        <a:accent1>
          <a:srgbClr val="557FE7"/>
        </a:accent1>
        <a:accent2>
          <a:srgbClr val="218CB7"/>
        </a:accent2>
        <a:accent3>
          <a:srgbClr val="ADABC1"/>
        </a:accent3>
        <a:accent4>
          <a:srgbClr val="DADADA"/>
        </a:accent4>
        <a:accent5>
          <a:srgbClr val="B4C0F1"/>
        </a:accent5>
        <a:accent6>
          <a:srgbClr val="1D7EA6"/>
        </a:accent6>
        <a:hlink>
          <a:srgbClr val="7B2B9B"/>
        </a:hlink>
        <a:folHlink>
          <a:srgbClr val="3EB2AC"/>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612"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3C65785-BC28-4893-A797-4313EF1874F8}">
  <we:reference id="wa104380645" version="1.0.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Icons.User" Revision="1" Stencil="System.Storyboarding.Icons" StencilVersion="0.1"/>
</Control>
</file>

<file path=customXml/item10.xml><?xml version="1.0" encoding="utf-8"?>
<Control xmlns="http://schemas.microsoft.com/VisualStudio/2011/storyboarding/control">
  <Id Name="System.Storyboarding.Annotation.StickyNote" Revision="1" Stencil="System.Storyboarding.Annotation" StencilVersion="0.1"/>
</Control>
</file>

<file path=customXml/item11.xml><?xml version="1.0" encoding="utf-8"?>
<Control xmlns="http://schemas.microsoft.com/VisualStudio/2011/storyboarding/control">
  <Id Name="System.Storyboarding.Icons.User" Revision="1" Stencil="System.Storyboarding.Icons" StencilVersion="0.1"/>
</Control>
</file>

<file path=customXml/item12.xml><?xml version="1.0" encoding="utf-8"?>
<Control xmlns="http://schemas.microsoft.com/VisualStudio/2011/storyboarding/control">
  <Id Name="System.Storyboarding.Icons.User" Revision="1" Stencil="System.Storyboarding.Icons" StencilVersion="0.1"/>
</Control>
</file>

<file path=customXml/item13.xml><?xml version="1.0" encoding="utf-8"?>
<Control xmlns="http://schemas.microsoft.com/VisualStudio/2011/storyboarding/control">
  <Id Name="System.Storyboarding.Annotation.StickyNote" Revision="1" Stencil="System.Storyboarding.Annotation" StencilVersion="0.1"/>
</Control>
</file>

<file path=customXml/item14.xml><?xml version="1.0" encoding="utf-8"?>
<Control xmlns="http://schemas.microsoft.com/VisualStudio/2011/storyboarding/control">
  <Id Name="System.Storyboarding.Annotation.StickyNote" Revision="1" Stencil="System.Storyboarding.Annotation" StencilVersion="0.1"/>
</Control>
</file>

<file path=customXml/item15.xml><?xml version="1.0" encoding="utf-8"?>
<Control xmlns="http://schemas.microsoft.com/VisualStudio/2011/storyboarding/control">
  <Id Name="System.Storyboarding.Annotation.StickyNote" Revision="1" Stencil="System.Storyboarding.Annotation" StencilVersion="0.1"/>
</Control>
</file>

<file path=customXml/item16.xml><?xml version="1.0" encoding="utf-8"?>
<Control xmlns="http://schemas.microsoft.com/VisualStudio/2011/storyboarding/control">
  <Id Name="System.Storyboarding.Annotation.StickyNote" Revision="1" Stencil="System.Storyboarding.Annotation" StencilVersion="0.1"/>
</Control>
</file>

<file path=customXml/item17.xml><?xml version="1.0" encoding="utf-8"?>
<Control xmlns="http://schemas.microsoft.com/VisualStudio/2011/storyboarding/control">
  <Id Name="System.Storyboarding.Annotation.StickyNote" Revision="1" Stencil="System.Storyboarding.Annotation" StencilVersion="0.1"/>
</Control>
</file>

<file path=customXml/item18.xml><?xml version="1.0" encoding="utf-8"?>
<Control xmlns="http://schemas.microsoft.com/VisualStudio/2011/storyboarding/control">
  <Id Name="System.Storyboarding.Annotation.StickyNote" Revision="1" Stencil="System.Storyboarding.Annotation" StencilVersion="0.1"/>
</Control>
</file>

<file path=customXml/item19.xml><?xml version="1.0" encoding="utf-8"?>
<Control xmlns="http://schemas.microsoft.com/VisualStudio/2011/storyboarding/control">
  <Id Name="System.Storyboarding.Icons.User" Revision="1" Stencil="System.Storyboarding.Icons" StencilVersion="0.1"/>
</Control>
</file>

<file path=customXml/item2.xml><?xml version="1.0" encoding="utf-8"?>
<Control xmlns="http://schemas.microsoft.com/VisualStudio/2011/storyboarding/control">
  <Id Name="System.Storyboarding.Icons.User" Revision="1" Stencil="System.Storyboarding.Icons" StencilVersion="0.1"/>
</Control>
</file>

<file path=customXml/item20.xml><?xml version="1.0" encoding="utf-8"?>
<Control xmlns="http://schemas.microsoft.com/VisualStudio/2011/storyboarding/control">
  <Id Name="System.Storyboarding.Annotation.StickyNote" Revision="1" Stencil="System.Storyboarding.Annotation" StencilVersion="0.1"/>
</Control>
</file>

<file path=customXml/item21.xml><?xml version="1.0" encoding="utf-8"?>
<Control xmlns="http://schemas.microsoft.com/VisualStudio/2011/storyboarding/control">
  <Id Name="System.Storyboarding.Annotation.StickyNote" Revision="1" Stencil="System.Storyboarding.Annotation" StencilVersion="0.1"/>
</Control>
</file>

<file path=customXml/item22.xml><?xml version="1.0" encoding="utf-8"?>
<Control xmlns="http://schemas.microsoft.com/VisualStudio/2011/storyboarding/control">
  <Id Name="System.Storyboarding.Annotation.StickyNote" Revision="1" Stencil="System.Storyboarding.Annotation" StencilVersion="0.1"/>
</Control>
</file>

<file path=customXml/item23.xml><?xml version="1.0" encoding="utf-8"?>
<Control xmlns="http://schemas.microsoft.com/VisualStudio/2011/storyboarding/control">
  <Id Name="System.Storyboarding.Icons.User" Revision="1" Stencil="System.Storyboarding.Icons" StencilVersion="0.1"/>
</Control>
</file>

<file path=customXml/item24.xml><?xml version="1.0" encoding="utf-8"?>
<Control xmlns="http://schemas.microsoft.com/VisualStudio/2011/storyboarding/control">
  <Id Name="System.Storyboarding.Annotation.StickyNote" Revision="1" Stencil="System.Storyboarding.Annotation" StencilVersion="0.1"/>
</Control>
</file>

<file path=customXml/item25.xml><?xml version="1.0" encoding="utf-8"?>
<Control xmlns="http://schemas.microsoft.com/VisualStudio/2011/storyboarding/control">
  <Id Name="System.Storyboarding.Icons.User" Revision="1" Stencil="System.Storyboarding.Icons" StencilVersion="0.1"/>
</Control>
</file>

<file path=customXml/item26.xml><?xml version="1.0" encoding="utf-8"?>
<Control xmlns="http://schemas.microsoft.com/VisualStudio/2011/storyboarding/control">
  <Id Name="System.Storyboarding.Annotation.StickyNote" Revision="1" Stencil="System.Storyboarding.Annotation" StencilVersion="0.1"/>
</Control>
</file>

<file path=customXml/item27.xml><?xml version="1.0" encoding="utf-8"?>
<Control xmlns="http://schemas.microsoft.com/VisualStudio/2011/storyboarding/control">
  <Id Name="System.Storyboarding.Annotation.StickyNote" Revision="1" Stencil="System.Storyboarding.Annotation" StencilVersion="0.1"/>
</Control>
</file>

<file path=customXml/item28.xml><?xml version="1.0" encoding="utf-8"?>
<Control xmlns="http://schemas.microsoft.com/VisualStudio/2011/storyboarding/control">
  <Id Name="System.Storyboarding.Icons.Calendar" Revision="1" Stencil="System.Storyboarding.Icons" StencilVersion="0.1"/>
</Control>
</file>

<file path=customXml/item29.xml><?xml version="1.0" encoding="utf-8"?>
<Control xmlns="http://schemas.microsoft.com/VisualStudio/2011/storyboarding/control">
  <Id Name="System.Storyboarding.Icons.User" Revision="1" Stencil="System.Storyboarding.Icons" StencilVersion="0.1"/>
</Control>
</file>

<file path=customXml/item3.xml><?xml version="1.0" encoding="utf-8"?>
<Control xmlns="http://schemas.microsoft.com/VisualStudio/2011/storyboarding/control">
  <Id Name="System.Storyboarding.Icons.User" Revision="1" Stencil="System.Storyboarding.Icons" StencilVersion="0.1"/>
</Control>
</file>

<file path=customXml/item30.xml><?xml version="1.0" encoding="utf-8"?>
<Control xmlns="http://schemas.microsoft.com/VisualStudio/2011/storyboarding/control">
  <Id Name="System.Storyboarding.Annotation.StickyNote" Revision="1" Stencil="System.Storyboarding.Annotation" StencilVersion="0.1"/>
</Control>
</file>

<file path=customXml/item31.xml><?xml version="1.0" encoding="utf-8"?>
<Control xmlns="http://schemas.microsoft.com/VisualStudio/2011/storyboarding/control">
  <Id Name="System.Storyboarding.Annotation.StickyNote" Revision="1" Stencil="System.Storyboarding.Annotation" StencilVersion="0.1"/>
</Control>
</file>

<file path=customXml/item32.xml><?xml version="1.0" encoding="utf-8"?>
<Control xmlns="http://schemas.microsoft.com/VisualStudio/2011/storyboarding/control">
  <Id Name="System.Storyboarding.Annotation.StickyNote" Revision="1" Stencil="System.Storyboarding.Annotation" StencilVersion="0.1"/>
</Control>
</file>

<file path=customXml/item33.xml><?xml version="1.0" encoding="utf-8"?>
<Control xmlns="http://schemas.microsoft.com/VisualStudio/2011/storyboarding/control">
  <Id Name="System.Storyboarding.Annotation.StickyNote" Revision="1" Stencil="System.Storyboarding.Annotation" StencilVersion="0.1"/>
</Control>
</file>

<file path=customXml/item34.xml><?xml version="1.0" encoding="utf-8"?>
<Control xmlns="http://schemas.microsoft.com/VisualStudio/2011/storyboarding/control">
  <Id Name="System.Storyboarding.Annotation.StickyNote" Revision="1" Stencil="System.Storyboarding.Annotation" StencilVersion="0.1"/>
</Control>
</file>

<file path=customXml/item35.xml><?xml version="1.0" encoding="utf-8"?>
<Control xmlns="http://schemas.microsoft.com/VisualStudio/2011/storyboarding/control">
  <Id Name="System.Storyboarding.Annotation.StickyNote" Revision="1" Stencil="System.Storyboarding.Annotation" StencilVersion="0.1"/>
</Control>
</file>

<file path=customXml/item36.xml><?xml version="1.0" encoding="utf-8"?>
<Control xmlns="http://schemas.microsoft.com/VisualStudio/2011/storyboarding/control">
  <Id Name="System.Storyboarding.Icons.User" Revision="1" Stencil="System.Storyboarding.Icons" StencilVersion="0.1"/>
</Control>
</file>

<file path=customXml/item37.xml><?xml version="1.0" encoding="utf-8"?>
<Control xmlns="http://schemas.microsoft.com/VisualStudio/2011/storyboarding/control">
  <Id Name="System.Storyboarding.Annotation.StickyNote" Revision="1" Stencil="System.Storyboarding.Annotation" StencilVersion="0.1"/>
</Control>
</file>

<file path=customXml/item38.xml><?xml version="1.0" encoding="utf-8"?>
<Control xmlns="http://schemas.microsoft.com/VisualStudio/2011/storyboarding/control">
  <Id Name="System.Storyboarding.Icons.Calendar" Revision="1" Stencil="System.Storyboarding.Icons" StencilVersion="0.1"/>
</Control>
</file>

<file path=customXml/item39.xml><?xml version="1.0" encoding="utf-8"?>
<Control xmlns="http://schemas.microsoft.com/VisualStudio/2011/storyboarding/control">
  <Id Name="System.Storyboarding.Annotation.StickyNote" Revision="1" Stencil="System.Storyboarding.Annotation" StencilVersion="0.1"/>
</Control>
</file>

<file path=customXml/item4.xml><?xml version="1.0" encoding="utf-8"?>
<Control xmlns="http://schemas.microsoft.com/VisualStudio/2011/storyboarding/control">
  <Id Name="System.Storyboarding.Annotation.StickyNote" Revision="1" Stencil="System.Storyboarding.Annotation" StencilVersion="0.1"/>
</Control>
</file>

<file path=customXml/item40.xml><?xml version="1.0" encoding="utf-8"?>
<Control xmlns="http://schemas.microsoft.com/VisualStudio/2011/storyboarding/control">
  <Id Name="System.Storyboarding.Annotation.StickyNote" Revision="1" Stencil="System.Storyboarding.Annotation" StencilVersion="0.1"/>
</Control>
</file>

<file path=customXml/item41.xml><?xml version="1.0" encoding="utf-8"?>
<Control xmlns="http://schemas.microsoft.com/VisualStudio/2011/storyboarding/control">
  <Id Name="System.Storyboarding.Annotation.StickyNote" Revision="1" Stencil="System.Storyboarding.Annotation" StencilVersion="0.1"/>
</Control>
</file>

<file path=customXml/item42.xml><?xml version="1.0" encoding="utf-8"?>
<Control xmlns="http://schemas.microsoft.com/VisualStudio/2011/storyboarding/control">
  <Id Name="System.Storyboarding.Annotation.StickyNote" Revision="1" Stencil="System.Storyboarding.Annotation" StencilVersion="0.1"/>
</Control>
</file>

<file path=customXml/item43.xml><?xml version="1.0" encoding="utf-8"?>
<Control xmlns="http://schemas.microsoft.com/VisualStudio/2011/storyboarding/control">
  <Id Name="System.Storyboarding.Icons.User" Revision="1" Stencil="System.Storyboarding.Icons" StencilVersion="0.1"/>
</Control>
</file>

<file path=customXml/item44.xml><?xml version="1.0" encoding="utf-8"?>
<Control xmlns="http://schemas.microsoft.com/VisualStudio/2011/storyboarding/control">
  <Id Name="System.Storyboarding.Annotation.StickyNote" Revision="1" Stencil="System.Storyboarding.Annotation" StencilVersion="0.1"/>
</Control>
</file>

<file path=customXml/item45.xml><?xml version="1.0" encoding="utf-8"?>
<Control xmlns="http://schemas.microsoft.com/VisualStudio/2011/storyboarding/control">
  <Id Name="System.Storyboarding.Icons.User" Revision="1" Stencil="System.Storyboarding.Icons" StencilVersion="0.1"/>
</Control>
</file>

<file path=customXml/item46.xml><?xml version="1.0" encoding="utf-8"?>
<Control xmlns="http://schemas.microsoft.com/VisualStudio/2011/storyboarding/control">
  <Id Name="System.Storyboarding.Icons.User" Revision="1" Stencil="System.Storyboarding.Icons" StencilVersion="0.1"/>
</Control>
</file>

<file path=customXml/item47.xml><?xml version="1.0" encoding="utf-8"?>
<Control xmlns="http://schemas.microsoft.com/VisualStudio/2011/storyboarding/control">
  <Id Name="System.Storyboarding.Icons.User" Revision="1" Stencil="System.Storyboarding.Icons" StencilVersion="0.1"/>
</Control>
</file>

<file path=customXml/item48.xml><?xml version="1.0" encoding="utf-8"?>
<Control xmlns="http://schemas.microsoft.com/VisualStudio/2011/storyboarding/control">
  <Id Name="System.Storyboarding.Annotation.StickyNote" Revision="1" Stencil="System.Storyboarding.Annotation" StencilVersion="0.1"/>
</Control>
</file>

<file path=customXml/item49.xml><?xml version="1.0" encoding="utf-8"?>
<Control xmlns="http://schemas.microsoft.com/VisualStudio/2011/storyboarding/control">
  <Id Name="System.Storyboarding.Annotation.StickyNote" Revision="1" Stencil="System.Storyboarding.Annotation" StencilVersion="0.1"/>
</Control>
</file>

<file path=customXml/item5.xml><?xml version="1.0" encoding="utf-8"?>
<Control xmlns="http://schemas.microsoft.com/VisualStudio/2011/storyboarding/control">
  <Id Name="System.Storyboarding.Icons.Calendar" Revision="1" Stencil="System.Storyboarding.Icons" StencilVersion="0.1"/>
</Control>
</file>

<file path=customXml/item50.xml><?xml version="1.0" encoding="utf-8"?>
<Control xmlns="http://schemas.microsoft.com/VisualStudio/2011/storyboarding/control">
  <Id Name="System.Storyboarding.Icons.User" Revision="1" Stencil="System.Storyboarding.Icons" StencilVersion="0.1"/>
</Control>
</file>

<file path=customXml/item51.xml><?xml version="1.0" encoding="utf-8"?>
<Control xmlns="http://schemas.microsoft.com/VisualStudio/2011/storyboarding/control">
  <Id Name="System.Storyboarding.Icons.User" Revision="1" Stencil="System.Storyboarding.Icons" StencilVersion="0.1"/>
</Control>
</file>

<file path=customXml/item6.xml><?xml version="1.0" encoding="utf-8"?>
<Control xmlns="http://schemas.microsoft.com/VisualStudio/2011/storyboarding/control">
  <Id Name="System.Storyboarding.Icons.Calendar" Revision="1" Stencil="System.Storyboarding.Icons" StencilVersion="0.1"/>
</Control>
</file>

<file path=customXml/item7.xml><?xml version="1.0" encoding="utf-8"?>
<Control xmlns="http://schemas.microsoft.com/VisualStudio/2011/storyboarding/control">
  <Id Name="System.Storyboarding.Annotation.StickyNote" Revision="1" Stencil="System.Storyboarding.Annotation" StencilVersion="0.1"/>
</Control>
</file>

<file path=customXml/item8.xml><?xml version="1.0" encoding="utf-8"?>
<Control xmlns="http://schemas.microsoft.com/VisualStudio/2011/storyboarding/control">
  <Id Name="System.Storyboarding.Icons.User" Revision="1" Stencil="System.Storyboarding.Icons" StencilVersion="0.1"/>
</Control>
</file>

<file path=customXml/item9.xml><?xml version="1.0" encoding="utf-8"?>
<Control xmlns="http://schemas.microsoft.com/VisualStudio/2011/storyboarding/control">
  <Id Name="System.Storyboarding.Icons.Calendar" Revision="1" Stencil="System.Storyboarding.Icons" StencilVersion="0.1"/>
</Control>
</file>

<file path=customXml/itemProps1.xml><?xml version="1.0" encoding="utf-8"?>
<ds:datastoreItem xmlns:ds="http://schemas.openxmlformats.org/officeDocument/2006/customXml" ds:itemID="{C00189B7-25F3-4DEC-91AB-2CC90276DBEB}">
  <ds:schemaRefs>
    <ds:schemaRef ds:uri="http://schemas.microsoft.com/VisualStudio/2011/storyboarding/control"/>
  </ds:schemaRefs>
</ds:datastoreItem>
</file>

<file path=customXml/itemProps10.xml><?xml version="1.0" encoding="utf-8"?>
<ds:datastoreItem xmlns:ds="http://schemas.openxmlformats.org/officeDocument/2006/customXml" ds:itemID="{B759ECC9-A364-49AC-B3D6-45B521B660EC}">
  <ds:schemaRefs>
    <ds:schemaRef ds:uri="http://schemas.microsoft.com/VisualStudio/2011/storyboarding/control"/>
  </ds:schemaRefs>
</ds:datastoreItem>
</file>

<file path=customXml/itemProps11.xml><?xml version="1.0" encoding="utf-8"?>
<ds:datastoreItem xmlns:ds="http://schemas.openxmlformats.org/officeDocument/2006/customXml" ds:itemID="{A6636E35-C288-4A7E-96D8-09BB2616A207}">
  <ds:schemaRefs>
    <ds:schemaRef ds:uri="http://schemas.microsoft.com/VisualStudio/2011/storyboarding/control"/>
  </ds:schemaRefs>
</ds:datastoreItem>
</file>

<file path=customXml/itemProps12.xml><?xml version="1.0" encoding="utf-8"?>
<ds:datastoreItem xmlns:ds="http://schemas.openxmlformats.org/officeDocument/2006/customXml" ds:itemID="{88E93557-5A98-4D9C-B480-D1E41038EAB6}">
  <ds:schemaRefs>
    <ds:schemaRef ds:uri="http://schemas.microsoft.com/VisualStudio/2011/storyboarding/control"/>
  </ds:schemaRefs>
</ds:datastoreItem>
</file>

<file path=customXml/itemProps13.xml><?xml version="1.0" encoding="utf-8"?>
<ds:datastoreItem xmlns:ds="http://schemas.openxmlformats.org/officeDocument/2006/customXml" ds:itemID="{9E41FF01-AA0D-4D67-9EFD-F21100AE5275}">
  <ds:schemaRefs>
    <ds:schemaRef ds:uri="http://schemas.microsoft.com/VisualStudio/2011/storyboarding/control"/>
  </ds:schemaRefs>
</ds:datastoreItem>
</file>

<file path=customXml/itemProps14.xml><?xml version="1.0" encoding="utf-8"?>
<ds:datastoreItem xmlns:ds="http://schemas.openxmlformats.org/officeDocument/2006/customXml" ds:itemID="{CA127D7D-004D-4A27-8C01-66090671955E}">
  <ds:schemaRefs>
    <ds:schemaRef ds:uri="http://schemas.microsoft.com/VisualStudio/2011/storyboarding/control"/>
  </ds:schemaRefs>
</ds:datastoreItem>
</file>

<file path=customXml/itemProps15.xml><?xml version="1.0" encoding="utf-8"?>
<ds:datastoreItem xmlns:ds="http://schemas.openxmlformats.org/officeDocument/2006/customXml" ds:itemID="{221936AB-2CBB-4E37-9C50-BAB589D16082}">
  <ds:schemaRefs>
    <ds:schemaRef ds:uri="http://schemas.microsoft.com/VisualStudio/2011/storyboarding/control"/>
  </ds:schemaRefs>
</ds:datastoreItem>
</file>

<file path=customXml/itemProps16.xml><?xml version="1.0" encoding="utf-8"?>
<ds:datastoreItem xmlns:ds="http://schemas.openxmlformats.org/officeDocument/2006/customXml" ds:itemID="{9AC78C22-C0B4-475E-BD5B-6FF8A5CE2C57}">
  <ds:schemaRefs>
    <ds:schemaRef ds:uri="http://schemas.microsoft.com/VisualStudio/2011/storyboarding/control"/>
  </ds:schemaRefs>
</ds:datastoreItem>
</file>

<file path=customXml/itemProps17.xml><?xml version="1.0" encoding="utf-8"?>
<ds:datastoreItem xmlns:ds="http://schemas.openxmlformats.org/officeDocument/2006/customXml" ds:itemID="{C2A8DD33-9B4E-4078-918B-A79D357EB453}">
  <ds:schemaRefs>
    <ds:schemaRef ds:uri="http://schemas.microsoft.com/VisualStudio/2011/storyboarding/control"/>
  </ds:schemaRefs>
</ds:datastoreItem>
</file>

<file path=customXml/itemProps18.xml><?xml version="1.0" encoding="utf-8"?>
<ds:datastoreItem xmlns:ds="http://schemas.openxmlformats.org/officeDocument/2006/customXml" ds:itemID="{76BFA7D1-B375-4F7A-BB01-36FCE5289683}">
  <ds:schemaRefs>
    <ds:schemaRef ds:uri="http://schemas.microsoft.com/VisualStudio/2011/storyboarding/control"/>
  </ds:schemaRefs>
</ds:datastoreItem>
</file>

<file path=customXml/itemProps19.xml><?xml version="1.0" encoding="utf-8"?>
<ds:datastoreItem xmlns:ds="http://schemas.openxmlformats.org/officeDocument/2006/customXml" ds:itemID="{A165DAA1-CC91-4582-9280-51EF5B86ED56}">
  <ds:schemaRefs>
    <ds:schemaRef ds:uri="http://schemas.microsoft.com/VisualStudio/2011/storyboarding/control"/>
  </ds:schemaRefs>
</ds:datastoreItem>
</file>

<file path=customXml/itemProps2.xml><?xml version="1.0" encoding="utf-8"?>
<ds:datastoreItem xmlns:ds="http://schemas.openxmlformats.org/officeDocument/2006/customXml" ds:itemID="{17A25D02-ECE0-48F8-91D4-1D7DA4890F28}">
  <ds:schemaRefs>
    <ds:schemaRef ds:uri="http://schemas.microsoft.com/VisualStudio/2011/storyboarding/control"/>
  </ds:schemaRefs>
</ds:datastoreItem>
</file>

<file path=customXml/itemProps20.xml><?xml version="1.0" encoding="utf-8"?>
<ds:datastoreItem xmlns:ds="http://schemas.openxmlformats.org/officeDocument/2006/customXml" ds:itemID="{BF3A8306-BB3B-4085-A542-68F206B0F07F}">
  <ds:schemaRefs>
    <ds:schemaRef ds:uri="http://schemas.microsoft.com/VisualStudio/2011/storyboarding/control"/>
  </ds:schemaRefs>
</ds:datastoreItem>
</file>

<file path=customXml/itemProps21.xml><?xml version="1.0" encoding="utf-8"?>
<ds:datastoreItem xmlns:ds="http://schemas.openxmlformats.org/officeDocument/2006/customXml" ds:itemID="{EE007AAC-B646-46A5-AE2F-B7E65EDBAB52}">
  <ds:schemaRefs>
    <ds:schemaRef ds:uri="http://schemas.microsoft.com/VisualStudio/2011/storyboarding/control"/>
  </ds:schemaRefs>
</ds:datastoreItem>
</file>

<file path=customXml/itemProps22.xml><?xml version="1.0" encoding="utf-8"?>
<ds:datastoreItem xmlns:ds="http://schemas.openxmlformats.org/officeDocument/2006/customXml" ds:itemID="{4A07D232-7F9E-4202-973E-54DB7E130EBE}">
  <ds:schemaRefs>
    <ds:schemaRef ds:uri="http://schemas.microsoft.com/VisualStudio/2011/storyboarding/control"/>
  </ds:schemaRefs>
</ds:datastoreItem>
</file>

<file path=customXml/itemProps23.xml><?xml version="1.0" encoding="utf-8"?>
<ds:datastoreItem xmlns:ds="http://schemas.openxmlformats.org/officeDocument/2006/customXml" ds:itemID="{AF76B312-161C-434C-ABD5-E08ECAEC56D3}">
  <ds:schemaRefs>
    <ds:schemaRef ds:uri="http://schemas.microsoft.com/VisualStudio/2011/storyboarding/control"/>
  </ds:schemaRefs>
</ds:datastoreItem>
</file>

<file path=customXml/itemProps24.xml><?xml version="1.0" encoding="utf-8"?>
<ds:datastoreItem xmlns:ds="http://schemas.openxmlformats.org/officeDocument/2006/customXml" ds:itemID="{B8DA3A1F-77F8-40C5-A5A4-3A762219A3F5}">
  <ds:schemaRefs>
    <ds:schemaRef ds:uri="http://schemas.microsoft.com/VisualStudio/2011/storyboarding/control"/>
  </ds:schemaRefs>
</ds:datastoreItem>
</file>

<file path=customXml/itemProps25.xml><?xml version="1.0" encoding="utf-8"?>
<ds:datastoreItem xmlns:ds="http://schemas.openxmlformats.org/officeDocument/2006/customXml" ds:itemID="{4629B71E-E0FA-4CB6-8683-19A1866DDFED}">
  <ds:schemaRefs>
    <ds:schemaRef ds:uri="http://schemas.microsoft.com/VisualStudio/2011/storyboarding/control"/>
  </ds:schemaRefs>
</ds:datastoreItem>
</file>

<file path=customXml/itemProps26.xml><?xml version="1.0" encoding="utf-8"?>
<ds:datastoreItem xmlns:ds="http://schemas.openxmlformats.org/officeDocument/2006/customXml" ds:itemID="{706123CD-E470-4E2B-941C-1A0C7C0F409D}">
  <ds:schemaRefs>
    <ds:schemaRef ds:uri="http://schemas.microsoft.com/VisualStudio/2011/storyboarding/control"/>
  </ds:schemaRefs>
</ds:datastoreItem>
</file>

<file path=customXml/itemProps27.xml><?xml version="1.0" encoding="utf-8"?>
<ds:datastoreItem xmlns:ds="http://schemas.openxmlformats.org/officeDocument/2006/customXml" ds:itemID="{A11BA359-DAC7-495E-870C-07839528210C}">
  <ds:schemaRefs>
    <ds:schemaRef ds:uri="http://schemas.microsoft.com/VisualStudio/2011/storyboarding/control"/>
  </ds:schemaRefs>
</ds:datastoreItem>
</file>

<file path=customXml/itemProps28.xml><?xml version="1.0" encoding="utf-8"?>
<ds:datastoreItem xmlns:ds="http://schemas.openxmlformats.org/officeDocument/2006/customXml" ds:itemID="{040657DD-9A7C-43F7-80A2-EFF67C2B0CDF}">
  <ds:schemaRefs>
    <ds:schemaRef ds:uri="http://schemas.microsoft.com/VisualStudio/2011/storyboarding/control"/>
  </ds:schemaRefs>
</ds:datastoreItem>
</file>

<file path=customXml/itemProps29.xml><?xml version="1.0" encoding="utf-8"?>
<ds:datastoreItem xmlns:ds="http://schemas.openxmlformats.org/officeDocument/2006/customXml" ds:itemID="{7AAC12C2-F1CB-43A0-BB67-4F7FE461BFE3}">
  <ds:schemaRefs>
    <ds:schemaRef ds:uri="http://schemas.microsoft.com/VisualStudio/2011/storyboarding/control"/>
  </ds:schemaRefs>
</ds:datastoreItem>
</file>

<file path=customXml/itemProps3.xml><?xml version="1.0" encoding="utf-8"?>
<ds:datastoreItem xmlns:ds="http://schemas.openxmlformats.org/officeDocument/2006/customXml" ds:itemID="{F2307BC7-E8A7-4640-B51B-EE5DCC3CF339}">
  <ds:schemaRefs>
    <ds:schemaRef ds:uri="http://schemas.microsoft.com/VisualStudio/2011/storyboarding/control"/>
  </ds:schemaRefs>
</ds:datastoreItem>
</file>

<file path=customXml/itemProps30.xml><?xml version="1.0" encoding="utf-8"?>
<ds:datastoreItem xmlns:ds="http://schemas.openxmlformats.org/officeDocument/2006/customXml" ds:itemID="{18C527C5-C957-44FD-97BB-117C20BC73A6}">
  <ds:schemaRefs>
    <ds:schemaRef ds:uri="http://schemas.microsoft.com/VisualStudio/2011/storyboarding/control"/>
  </ds:schemaRefs>
</ds:datastoreItem>
</file>

<file path=customXml/itemProps31.xml><?xml version="1.0" encoding="utf-8"?>
<ds:datastoreItem xmlns:ds="http://schemas.openxmlformats.org/officeDocument/2006/customXml" ds:itemID="{80E5D60D-C78C-4E19-90D2-C16F93DE3E6F}">
  <ds:schemaRefs>
    <ds:schemaRef ds:uri="http://schemas.microsoft.com/VisualStudio/2011/storyboarding/control"/>
  </ds:schemaRefs>
</ds:datastoreItem>
</file>

<file path=customXml/itemProps32.xml><?xml version="1.0" encoding="utf-8"?>
<ds:datastoreItem xmlns:ds="http://schemas.openxmlformats.org/officeDocument/2006/customXml" ds:itemID="{02320A44-22E2-4C07-BD21-B82D43DFA5CA}">
  <ds:schemaRefs>
    <ds:schemaRef ds:uri="http://schemas.microsoft.com/VisualStudio/2011/storyboarding/control"/>
  </ds:schemaRefs>
</ds:datastoreItem>
</file>

<file path=customXml/itemProps33.xml><?xml version="1.0" encoding="utf-8"?>
<ds:datastoreItem xmlns:ds="http://schemas.openxmlformats.org/officeDocument/2006/customXml" ds:itemID="{2084C310-63B7-4483-BA5D-D93F6C4C0DC0}">
  <ds:schemaRefs>
    <ds:schemaRef ds:uri="http://schemas.microsoft.com/VisualStudio/2011/storyboarding/control"/>
  </ds:schemaRefs>
</ds:datastoreItem>
</file>

<file path=customXml/itemProps34.xml><?xml version="1.0" encoding="utf-8"?>
<ds:datastoreItem xmlns:ds="http://schemas.openxmlformats.org/officeDocument/2006/customXml" ds:itemID="{A3CB341A-2358-49C6-A1C4-6BD23E5B65B7}">
  <ds:schemaRefs>
    <ds:schemaRef ds:uri="http://schemas.microsoft.com/VisualStudio/2011/storyboarding/control"/>
  </ds:schemaRefs>
</ds:datastoreItem>
</file>

<file path=customXml/itemProps35.xml><?xml version="1.0" encoding="utf-8"?>
<ds:datastoreItem xmlns:ds="http://schemas.openxmlformats.org/officeDocument/2006/customXml" ds:itemID="{80FF4534-E810-4791-A8F0-7D898761B555}">
  <ds:schemaRefs>
    <ds:schemaRef ds:uri="http://schemas.microsoft.com/VisualStudio/2011/storyboarding/control"/>
  </ds:schemaRefs>
</ds:datastoreItem>
</file>

<file path=customXml/itemProps36.xml><?xml version="1.0" encoding="utf-8"?>
<ds:datastoreItem xmlns:ds="http://schemas.openxmlformats.org/officeDocument/2006/customXml" ds:itemID="{E2CB7CB8-6E05-4FFB-99D4-D1699EFBFDE3}">
  <ds:schemaRefs>
    <ds:schemaRef ds:uri="http://schemas.microsoft.com/VisualStudio/2011/storyboarding/control"/>
  </ds:schemaRefs>
</ds:datastoreItem>
</file>

<file path=customXml/itemProps37.xml><?xml version="1.0" encoding="utf-8"?>
<ds:datastoreItem xmlns:ds="http://schemas.openxmlformats.org/officeDocument/2006/customXml" ds:itemID="{D39F6005-ED19-4492-AE5C-A31C4408F2D7}">
  <ds:schemaRefs>
    <ds:schemaRef ds:uri="http://schemas.microsoft.com/VisualStudio/2011/storyboarding/control"/>
  </ds:schemaRefs>
</ds:datastoreItem>
</file>

<file path=customXml/itemProps38.xml><?xml version="1.0" encoding="utf-8"?>
<ds:datastoreItem xmlns:ds="http://schemas.openxmlformats.org/officeDocument/2006/customXml" ds:itemID="{A6542CB5-C241-4CED-8D09-D21DA5CF6A60}">
  <ds:schemaRefs>
    <ds:schemaRef ds:uri="http://schemas.microsoft.com/VisualStudio/2011/storyboarding/control"/>
  </ds:schemaRefs>
</ds:datastoreItem>
</file>

<file path=customXml/itemProps39.xml><?xml version="1.0" encoding="utf-8"?>
<ds:datastoreItem xmlns:ds="http://schemas.openxmlformats.org/officeDocument/2006/customXml" ds:itemID="{0D4823EF-1184-4486-A66D-B96077B1B956}">
  <ds:schemaRefs>
    <ds:schemaRef ds:uri="http://schemas.microsoft.com/VisualStudio/2011/storyboarding/control"/>
  </ds:schemaRefs>
</ds:datastoreItem>
</file>

<file path=customXml/itemProps4.xml><?xml version="1.0" encoding="utf-8"?>
<ds:datastoreItem xmlns:ds="http://schemas.openxmlformats.org/officeDocument/2006/customXml" ds:itemID="{73AAF1CF-8D5B-49C4-8AA4-813E3E2D4047}">
  <ds:schemaRefs>
    <ds:schemaRef ds:uri="http://schemas.microsoft.com/VisualStudio/2011/storyboarding/control"/>
  </ds:schemaRefs>
</ds:datastoreItem>
</file>

<file path=customXml/itemProps40.xml><?xml version="1.0" encoding="utf-8"?>
<ds:datastoreItem xmlns:ds="http://schemas.openxmlformats.org/officeDocument/2006/customXml" ds:itemID="{F996F862-8D0D-4F7E-ABE6-2C90BAE03A5C}">
  <ds:schemaRefs>
    <ds:schemaRef ds:uri="http://schemas.microsoft.com/VisualStudio/2011/storyboarding/control"/>
  </ds:schemaRefs>
</ds:datastoreItem>
</file>

<file path=customXml/itemProps41.xml><?xml version="1.0" encoding="utf-8"?>
<ds:datastoreItem xmlns:ds="http://schemas.openxmlformats.org/officeDocument/2006/customXml" ds:itemID="{6F8F870F-4224-46E3-B1F8-4412A3BF8D2F}">
  <ds:schemaRefs>
    <ds:schemaRef ds:uri="http://schemas.microsoft.com/VisualStudio/2011/storyboarding/control"/>
  </ds:schemaRefs>
</ds:datastoreItem>
</file>

<file path=customXml/itemProps42.xml><?xml version="1.0" encoding="utf-8"?>
<ds:datastoreItem xmlns:ds="http://schemas.openxmlformats.org/officeDocument/2006/customXml" ds:itemID="{09A8416A-4CD1-4A82-92B7-FB709BC0024F}">
  <ds:schemaRefs>
    <ds:schemaRef ds:uri="http://schemas.microsoft.com/VisualStudio/2011/storyboarding/control"/>
  </ds:schemaRefs>
</ds:datastoreItem>
</file>

<file path=customXml/itemProps43.xml><?xml version="1.0" encoding="utf-8"?>
<ds:datastoreItem xmlns:ds="http://schemas.openxmlformats.org/officeDocument/2006/customXml" ds:itemID="{65CC42B4-086B-4887-AE5F-70D618B8EADC}">
  <ds:schemaRefs>
    <ds:schemaRef ds:uri="http://schemas.microsoft.com/VisualStudio/2011/storyboarding/control"/>
  </ds:schemaRefs>
</ds:datastoreItem>
</file>

<file path=customXml/itemProps44.xml><?xml version="1.0" encoding="utf-8"?>
<ds:datastoreItem xmlns:ds="http://schemas.openxmlformats.org/officeDocument/2006/customXml" ds:itemID="{76104DFD-F798-4BEA-A5AD-24CF1CA48A66}">
  <ds:schemaRefs>
    <ds:schemaRef ds:uri="http://schemas.microsoft.com/VisualStudio/2011/storyboarding/control"/>
  </ds:schemaRefs>
</ds:datastoreItem>
</file>

<file path=customXml/itemProps45.xml><?xml version="1.0" encoding="utf-8"?>
<ds:datastoreItem xmlns:ds="http://schemas.openxmlformats.org/officeDocument/2006/customXml" ds:itemID="{EED422EF-CC4F-4021-B85A-92EF04869F89}">
  <ds:schemaRefs>
    <ds:schemaRef ds:uri="http://schemas.microsoft.com/VisualStudio/2011/storyboarding/control"/>
  </ds:schemaRefs>
</ds:datastoreItem>
</file>

<file path=customXml/itemProps46.xml><?xml version="1.0" encoding="utf-8"?>
<ds:datastoreItem xmlns:ds="http://schemas.openxmlformats.org/officeDocument/2006/customXml" ds:itemID="{64EC95CD-C41B-496E-823C-03E8EB25BFA1}">
  <ds:schemaRefs>
    <ds:schemaRef ds:uri="http://schemas.microsoft.com/VisualStudio/2011/storyboarding/control"/>
  </ds:schemaRefs>
</ds:datastoreItem>
</file>

<file path=customXml/itemProps47.xml><?xml version="1.0" encoding="utf-8"?>
<ds:datastoreItem xmlns:ds="http://schemas.openxmlformats.org/officeDocument/2006/customXml" ds:itemID="{F1A281B5-9806-4E3B-9E87-2CF6655CF0FE}">
  <ds:schemaRefs>
    <ds:schemaRef ds:uri="http://schemas.microsoft.com/VisualStudio/2011/storyboarding/control"/>
  </ds:schemaRefs>
</ds:datastoreItem>
</file>

<file path=customXml/itemProps48.xml><?xml version="1.0" encoding="utf-8"?>
<ds:datastoreItem xmlns:ds="http://schemas.openxmlformats.org/officeDocument/2006/customXml" ds:itemID="{C3D4422B-37FD-485D-9648-A7EE8FD64917}">
  <ds:schemaRefs>
    <ds:schemaRef ds:uri="http://schemas.microsoft.com/VisualStudio/2011/storyboarding/control"/>
  </ds:schemaRefs>
</ds:datastoreItem>
</file>

<file path=customXml/itemProps49.xml><?xml version="1.0" encoding="utf-8"?>
<ds:datastoreItem xmlns:ds="http://schemas.openxmlformats.org/officeDocument/2006/customXml" ds:itemID="{6145212D-C333-4127-8B05-2CEDC35A30FC}">
  <ds:schemaRefs>
    <ds:schemaRef ds:uri="http://schemas.microsoft.com/VisualStudio/2011/storyboarding/control"/>
  </ds:schemaRefs>
</ds:datastoreItem>
</file>

<file path=customXml/itemProps5.xml><?xml version="1.0" encoding="utf-8"?>
<ds:datastoreItem xmlns:ds="http://schemas.openxmlformats.org/officeDocument/2006/customXml" ds:itemID="{BF63593D-32EC-4A96-A330-9DF93A94CA25}">
  <ds:schemaRefs>
    <ds:schemaRef ds:uri="http://schemas.microsoft.com/VisualStudio/2011/storyboarding/control"/>
  </ds:schemaRefs>
</ds:datastoreItem>
</file>

<file path=customXml/itemProps50.xml><?xml version="1.0" encoding="utf-8"?>
<ds:datastoreItem xmlns:ds="http://schemas.openxmlformats.org/officeDocument/2006/customXml" ds:itemID="{A0FC9B54-B48D-425A-8E0D-76441A4FCD23}">
  <ds:schemaRefs>
    <ds:schemaRef ds:uri="http://schemas.microsoft.com/VisualStudio/2011/storyboarding/control"/>
  </ds:schemaRefs>
</ds:datastoreItem>
</file>

<file path=customXml/itemProps51.xml><?xml version="1.0" encoding="utf-8"?>
<ds:datastoreItem xmlns:ds="http://schemas.openxmlformats.org/officeDocument/2006/customXml" ds:itemID="{D6EFA72E-554F-48D2-A68A-4015083EEFA7}">
  <ds:schemaRefs>
    <ds:schemaRef ds:uri="http://schemas.microsoft.com/VisualStudio/2011/storyboarding/control"/>
  </ds:schemaRefs>
</ds:datastoreItem>
</file>

<file path=customXml/itemProps6.xml><?xml version="1.0" encoding="utf-8"?>
<ds:datastoreItem xmlns:ds="http://schemas.openxmlformats.org/officeDocument/2006/customXml" ds:itemID="{D13AC48F-2D01-4225-8B1D-D8D84F8F0DA9}">
  <ds:schemaRefs>
    <ds:schemaRef ds:uri="http://schemas.microsoft.com/VisualStudio/2011/storyboarding/control"/>
  </ds:schemaRefs>
</ds:datastoreItem>
</file>

<file path=customXml/itemProps7.xml><?xml version="1.0" encoding="utf-8"?>
<ds:datastoreItem xmlns:ds="http://schemas.openxmlformats.org/officeDocument/2006/customXml" ds:itemID="{F266D1A0-D92D-4BD2-B65F-EB154D184F9C}">
  <ds:schemaRefs>
    <ds:schemaRef ds:uri="http://schemas.microsoft.com/VisualStudio/2011/storyboarding/control"/>
  </ds:schemaRefs>
</ds:datastoreItem>
</file>

<file path=customXml/itemProps8.xml><?xml version="1.0" encoding="utf-8"?>
<ds:datastoreItem xmlns:ds="http://schemas.openxmlformats.org/officeDocument/2006/customXml" ds:itemID="{E9A368B7-3473-4BDA-B688-A36BE7D99C45}">
  <ds:schemaRefs>
    <ds:schemaRef ds:uri="http://schemas.microsoft.com/VisualStudio/2011/storyboarding/control"/>
  </ds:schemaRefs>
</ds:datastoreItem>
</file>

<file path=customXml/itemProps9.xml><?xml version="1.0" encoding="utf-8"?>
<ds:datastoreItem xmlns:ds="http://schemas.openxmlformats.org/officeDocument/2006/customXml" ds:itemID="{3DFC5216-4AAB-4040-A48D-A4B8E4F80818}">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2012-普通讲义模版 16：9</Template>
  <TotalTime>4363</TotalTime>
  <Words>4780</Words>
  <Application>Microsoft Office PowerPoint</Application>
  <PresentationFormat>宽屏</PresentationFormat>
  <Paragraphs>525</Paragraphs>
  <Slides>47</Slides>
  <Notes>3</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47</vt:i4>
      </vt:variant>
    </vt:vector>
  </HeadingPairs>
  <TitlesOfParts>
    <vt:vector size="61" baseType="lpstr">
      <vt:lpstr>Segoe</vt:lpstr>
      <vt:lpstr>Segoe Semibold</vt:lpstr>
      <vt:lpstr>黑体</vt:lpstr>
      <vt:lpstr>微软雅黑</vt:lpstr>
      <vt:lpstr>信笺手写体</vt:lpstr>
      <vt:lpstr>Arial</vt:lpstr>
      <vt:lpstr>Franklin Gothic Book</vt:lpstr>
      <vt:lpstr>Franklin Gothic Medium</vt:lpstr>
      <vt:lpstr>Segoe UI</vt:lpstr>
      <vt:lpstr>Times New Roman</vt:lpstr>
      <vt:lpstr>Wingdings</vt:lpstr>
      <vt:lpstr>1. 项目和软件项目导论</vt:lpstr>
      <vt:lpstr>自定义设计方案</vt:lpstr>
      <vt:lpstr>5_sample_dark</vt:lpstr>
      <vt:lpstr>Part_05. 需求定义模式：用户故事和故事地图的分析组织</vt:lpstr>
      <vt:lpstr>PowerPoint 演示文稿</vt:lpstr>
      <vt:lpstr>1. 项目软件需求的一些相关概念</vt:lpstr>
      <vt:lpstr>1.1. 需求的种类简要说明</vt:lpstr>
      <vt:lpstr>1.2. 影响项目软件成功的沟通因素</vt:lpstr>
      <vt:lpstr>1.3. 影响项目软件成功的产品和生产因素</vt:lpstr>
      <vt:lpstr>1.4. 影响项目软件成功的需求过程因素</vt:lpstr>
      <vt:lpstr>2. 用户故事基础知识</vt:lpstr>
      <vt:lpstr>2.1. 一个简单的业务场景</vt:lpstr>
      <vt:lpstr>2.2. 定义用户故事</vt:lpstr>
      <vt:lpstr>2.3. 细化故事用户故事</vt:lpstr>
      <vt:lpstr>2.3.1. 从相关人的满意度着手细化</vt:lpstr>
      <vt:lpstr>2.3.2. 为当前的故事添加更小的故事</vt:lpstr>
      <vt:lpstr>2.3.3. 细化和分解用户故事通常考虑的因素</vt:lpstr>
      <vt:lpstr>2.3.4. 细化和分解的意义</vt:lpstr>
      <vt:lpstr>3. 编制用户故事的方法</vt:lpstr>
      <vt:lpstr>3.1. 工坊形式（workshops）</vt:lpstr>
      <vt:lpstr>3.2. 从长篇故事（epics）和迭代开始编</vt:lpstr>
      <vt:lpstr>3.3. 用户故事的 INVEST 原则的应用</vt:lpstr>
      <vt:lpstr>4. 应用用户故事做用户需求的优势</vt:lpstr>
      <vt:lpstr>4.1. 应用用户故事模式</vt:lpstr>
      <vt:lpstr>4.2. 用户故事与用户需求清单内容矩阵易于互相转换</vt:lpstr>
      <vt:lpstr>4.2. 用户故事比较容易映射到工程阶段工作任务和工作产品</vt:lpstr>
      <vt:lpstr>5. 故事地图：在项目中组织用户故事用于开发</vt:lpstr>
      <vt:lpstr>5.1. 故事地图的一般结构构成</vt:lpstr>
      <vt:lpstr>5.1.1. 将故事地图映射到整个系统</vt:lpstr>
      <vt:lpstr>5.2. 故事地图开发过程</vt:lpstr>
      <vt:lpstr>5.2.1. 构建框架</vt:lpstr>
      <vt:lpstr>5.2.2. 映射到大图</vt:lpstr>
      <vt:lpstr>5.2.3. 检视</vt:lpstr>
      <vt:lpstr>5.2.4. 划分迭代版本</vt:lpstr>
      <vt:lpstr>5.2.5. 划分开发冲刺</vt:lpstr>
      <vt:lpstr>5.3. 用户故事的故事</vt:lpstr>
      <vt:lpstr>6. 用户故事的估算：故事点</vt:lpstr>
      <vt:lpstr>6. 用户故事的估算</vt:lpstr>
      <vt:lpstr>6.1. 用户故事估算实例：故事点方法</vt:lpstr>
      <vt:lpstr>7. 用户故事与 TFS（Team Foundation Server）结合进行管理</vt:lpstr>
      <vt:lpstr>7.1. 根据故事地图向 TFS 添加项目构建内容（需求）</vt:lpstr>
      <vt:lpstr>7.2. 在 TFS 中的细化故事说明</vt:lpstr>
      <vt:lpstr>7.2.1. 长篇故事中需要说明的内容</vt:lpstr>
      <vt:lpstr>7.2.2. 特性中需要说明的内容</vt:lpstr>
      <vt:lpstr>7.2.3. 产品积压工作项（实现的功能）</vt:lpstr>
      <vt:lpstr>7.2.4. 常规用户故事说明的基本规格</vt:lpstr>
      <vt:lpstr>7.2.5. 业务类图：关于数据和数据关系的说明方式之一</vt:lpstr>
      <vt:lpstr>8. 从可能的用户界面来看故事地图的实际映射</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跨平台软件开发技术</dc:title>
  <dc:creator>Pan Chengjun</dc:creator>
  <cp:keywords>跨平台,Android,Apple iOS,Windows</cp:keywords>
  <cp:lastModifiedBy>余 剑</cp:lastModifiedBy>
  <cp:revision>323</cp:revision>
  <dcterms:created xsi:type="dcterms:W3CDTF">2012-10-30T03:00:41Z</dcterms:created>
  <dcterms:modified xsi:type="dcterms:W3CDTF">2019-05-15T06:18:21Z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PSDescription">
    <vt:lpwstr>针对BDM，介绍利用SPS，Exchange，LCS搭建高校交流与协作平台解决方案。</vt:lpwstr>
  </property>
  <property fmtid="{D5CDD505-2E9C-101B-9397-08002B2CF9AE}" pid="3" name="Owner">
    <vt:lpwstr>Mebius Huang</vt:lpwstr>
  </property>
  <property fmtid="{D5CDD505-2E9C-101B-9397-08002B2CF9AE}" pid="4" name="Status">
    <vt:lpwstr>最终</vt:lpwstr>
  </property>
  <property fmtid="{D5CDD505-2E9C-101B-9397-08002B2CF9AE}" pid="5" name="Level">
    <vt:lpwstr>L100</vt:lpwstr>
  </property>
  <property fmtid="{D5CDD505-2E9C-101B-9397-08002B2CF9AE}" pid="6" name="Tfs.IsStoryboard">
    <vt:bool>true</vt:bool>
  </property>
</Properties>
</file>